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1" r:id="rId2"/>
    <p:sldId id="2562" r:id="rId3"/>
    <p:sldId id="2563" r:id="rId4"/>
    <p:sldId id="2564" r:id="rId5"/>
    <p:sldId id="2565" r:id="rId6"/>
    <p:sldId id="2572" r:id="rId7"/>
    <p:sldId id="2573" r:id="rId8"/>
    <p:sldId id="2574" r:id="rId9"/>
    <p:sldId id="2576" r:id="rId10"/>
    <p:sldId id="2577" r:id="rId11"/>
    <p:sldId id="2578" r:id="rId12"/>
    <p:sldId id="2579" r:id="rId13"/>
    <p:sldId id="2580" r:id="rId14"/>
    <p:sldId id="2581" r:id="rId15"/>
    <p:sldId id="2583" r:id="rId16"/>
    <p:sldId id="2584" r:id="rId1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istologia Animal: Estrutura e Função dos Tecidos com Ênfase no Tecido Epitelial" id="{54368478-8F89-479D-92F9-EB5E51EA246B}">
          <p14:sldIdLst>
            <p14:sldId id="2561"/>
            <p14:sldId id="2562"/>
          </p14:sldIdLst>
        </p14:section>
        <p14:section name="Introdução à Histologia Animal" id="{AF6474F8-46B8-40A0-9423-370E898A395C}">
          <p14:sldIdLst>
            <p14:sldId id="2563"/>
            <p14:sldId id="2564"/>
            <p14:sldId id="2565"/>
          </p14:sldIdLst>
        </p14:section>
        <p14:section name="Características e Funções dos Tecidos" id="{45DBA623-E449-433C-971E-45A48A23C4B5}">
          <p14:sldIdLst>
            <p14:sldId id="2572"/>
            <p14:sldId id="2573"/>
            <p14:sldId id="2574"/>
          </p14:sldIdLst>
        </p14:section>
        <p14:section name="Tecido Epitelial de Revestimento" id="{62A96CC5-EAC6-4DCE-A1FF-42EBECB6B1AE}">
          <p14:sldIdLst>
            <p14:sldId id="2576"/>
            <p14:sldId id="2577"/>
            <p14:sldId id="2578"/>
            <p14:sldId id="2579"/>
          </p14:sldIdLst>
        </p14:section>
        <p14:section name="Tecido Epitelial Glandular" id="{F43CB864-3A22-4C74-9222-984059FB67DE}">
          <p14:sldIdLst>
            <p14:sldId id="2580"/>
            <p14:sldId id="2581"/>
            <p14:sldId id="2583"/>
          </p14:sldIdLst>
        </p14:section>
        <p14:section name="Conclusão" id="{D63057F8-736D-477B-A6F4-D9EE8565399B}">
          <p14:sldIdLst>
            <p14:sldId id="25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sorterViewPr>
    <p:cViewPr>
      <p:scale>
        <a:sx n="100" d="100"/>
        <a:sy n="100" d="100"/>
      </p:scale>
      <p:origin x="0" y="-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97CA1F-9262-42FF-9B6E-66E75B4782DA}"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FB653592-3FC3-4943-80D2-B0E8AFA59D91}">
      <dgm:prSet/>
      <dgm:spPr/>
      <dgm:t>
        <a:bodyPr/>
        <a:lstStyle/>
        <a:p>
          <a:pPr>
            <a:lnSpc>
              <a:spcPct val="100000"/>
            </a:lnSpc>
            <a:defRPr b="1"/>
          </a:pPr>
          <a:r>
            <a:rPr lang="pt-BR"/>
            <a:t>Importância da Histologia</a:t>
          </a:r>
          <a:endParaRPr lang="en-US"/>
        </a:p>
      </dgm:t>
    </dgm:pt>
    <dgm:pt modelId="{A9466334-C13C-4E3C-B0F6-476CB63DE074}" type="parTrans" cxnId="{E7DB9769-7A0B-40F9-9C39-961C3BC5BB64}">
      <dgm:prSet/>
      <dgm:spPr/>
      <dgm:t>
        <a:bodyPr/>
        <a:lstStyle/>
        <a:p>
          <a:endParaRPr lang="en-US"/>
        </a:p>
      </dgm:t>
    </dgm:pt>
    <dgm:pt modelId="{8048A080-8B76-4D15-B9B3-FC227DBB9A29}" type="sibTrans" cxnId="{E7DB9769-7A0B-40F9-9C39-961C3BC5BB64}">
      <dgm:prSet/>
      <dgm:spPr/>
      <dgm:t>
        <a:bodyPr/>
        <a:lstStyle/>
        <a:p>
          <a:pPr>
            <a:lnSpc>
              <a:spcPct val="100000"/>
            </a:lnSpc>
            <a:defRPr b="1"/>
          </a:pPr>
          <a:endParaRPr lang="en-US"/>
        </a:p>
      </dgm:t>
    </dgm:pt>
    <dgm:pt modelId="{39F8BBAF-52AF-42CB-9F35-94214A3F7816}">
      <dgm:prSet/>
      <dgm:spPr/>
      <dgm:t>
        <a:bodyPr/>
        <a:lstStyle/>
        <a:p>
          <a:pPr>
            <a:lnSpc>
              <a:spcPct val="100000"/>
            </a:lnSpc>
          </a:pPr>
          <a:r>
            <a:rPr lang="pt-BR"/>
            <a:t>A histologia animal oferece insights valiosos sobre a estrutura e função dos tecidos, essencial para a biologia e medicina.</a:t>
          </a:r>
          <a:endParaRPr lang="en-US"/>
        </a:p>
      </dgm:t>
    </dgm:pt>
    <dgm:pt modelId="{8D2DE497-64BE-4D3E-8E04-B71216857802}" type="parTrans" cxnId="{61D0D432-BC0B-4306-9526-9BF0B7BB6881}">
      <dgm:prSet/>
      <dgm:spPr/>
      <dgm:t>
        <a:bodyPr/>
        <a:lstStyle/>
        <a:p>
          <a:endParaRPr lang="en-US"/>
        </a:p>
      </dgm:t>
    </dgm:pt>
    <dgm:pt modelId="{664326F6-454C-4829-92F4-C007FB8F199D}" type="sibTrans" cxnId="{61D0D432-BC0B-4306-9526-9BF0B7BB6881}">
      <dgm:prSet/>
      <dgm:spPr/>
      <dgm:t>
        <a:bodyPr/>
        <a:lstStyle/>
        <a:p>
          <a:endParaRPr lang="en-US"/>
        </a:p>
      </dgm:t>
    </dgm:pt>
    <dgm:pt modelId="{59661225-7A17-4D21-AA8A-B5DD2C99EBE9}">
      <dgm:prSet/>
      <dgm:spPr/>
      <dgm:t>
        <a:bodyPr/>
        <a:lstStyle/>
        <a:p>
          <a:pPr>
            <a:lnSpc>
              <a:spcPct val="100000"/>
            </a:lnSpc>
            <a:defRPr b="1"/>
          </a:pPr>
          <a:r>
            <a:rPr lang="pt-BR"/>
            <a:t>Tecido Epitelial</a:t>
          </a:r>
          <a:endParaRPr lang="en-US"/>
        </a:p>
      </dgm:t>
    </dgm:pt>
    <dgm:pt modelId="{C3B15218-9A95-4AE0-917C-1EAEEB326EAC}" type="parTrans" cxnId="{59BCC564-497D-4366-A811-3D4A21C662F8}">
      <dgm:prSet/>
      <dgm:spPr/>
      <dgm:t>
        <a:bodyPr/>
        <a:lstStyle/>
        <a:p>
          <a:endParaRPr lang="en-US"/>
        </a:p>
      </dgm:t>
    </dgm:pt>
    <dgm:pt modelId="{F9DF91E5-97FD-4C4D-9D26-CC20BDE6F355}" type="sibTrans" cxnId="{59BCC564-497D-4366-A811-3D4A21C662F8}">
      <dgm:prSet/>
      <dgm:spPr/>
      <dgm:t>
        <a:bodyPr/>
        <a:lstStyle/>
        <a:p>
          <a:pPr>
            <a:lnSpc>
              <a:spcPct val="100000"/>
            </a:lnSpc>
            <a:defRPr b="1"/>
          </a:pPr>
          <a:endParaRPr lang="en-US"/>
        </a:p>
      </dgm:t>
    </dgm:pt>
    <dgm:pt modelId="{E875FA6A-0971-4BF9-96C6-EFB79EC9DF3F}">
      <dgm:prSet/>
      <dgm:spPr/>
      <dgm:t>
        <a:bodyPr/>
        <a:lstStyle/>
        <a:p>
          <a:pPr>
            <a:lnSpc>
              <a:spcPct val="100000"/>
            </a:lnSpc>
          </a:pPr>
          <a:r>
            <a:rPr lang="pt-BR"/>
            <a:t>O estudo do tecido epitelial, tanto de revestimento quanto glandular, é crucial para entender a manutenção da saúde do organismo.</a:t>
          </a:r>
          <a:endParaRPr lang="en-US"/>
        </a:p>
      </dgm:t>
    </dgm:pt>
    <dgm:pt modelId="{BDF32E18-C1E3-49E9-B871-ED4950A6E3FF}" type="parTrans" cxnId="{AA0ED742-526D-432B-AFB0-2AED947092C1}">
      <dgm:prSet/>
      <dgm:spPr/>
      <dgm:t>
        <a:bodyPr/>
        <a:lstStyle/>
        <a:p>
          <a:endParaRPr lang="en-US"/>
        </a:p>
      </dgm:t>
    </dgm:pt>
    <dgm:pt modelId="{3855361F-A362-4B24-8C64-F3EF2140CDA9}" type="sibTrans" cxnId="{AA0ED742-526D-432B-AFB0-2AED947092C1}">
      <dgm:prSet/>
      <dgm:spPr/>
      <dgm:t>
        <a:bodyPr/>
        <a:lstStyle/>
        <a:p>
          <a:endParaRPr lang="en-US"/>
        </a:p>
      </dgm:t>
    </dgm:pt>
    <dgm:pt modelId="{B3CDFE2B-B42D-4B27-B180-84095E6ACD59}">
      <dgm:prSet/>
      <dgm:spPr/>
      <dgm:t>
        <a:bodyPr/>
        <a:lstStyle/>
        <a:p>
          <a:pPr>
            <a:lnSpc>
              <a:spcPct val="100000"/>
            </a:lnSpc>
            <a:defRPr b="1"/>
          </a:pPr>
          <a:r>
            <a:rPr lang="pt-BR"/>
            <a:t>Saúde e Função do Organismo</a:t>
          </a:r>
          <a:endParaRPr lang="en-US"/>
        </a:p>
      </dgm:t>
    </dgm:pt>
    <dgm:pt modelId="{4685E440-D88E-43E8-9C6F-A84FB16FAD3C}" type="parTrans" cxnId="{4C7E58A2-104F-4F00-A327-06151C832E19}">
      <dgm:prSet/>
      <dgm:spPr/>
      <dgm:t>
        <a:bodyPr/>
        <a:lstStyle/>
        <a:p>
          <a:endParaRPr lang="en-US"/>
        </a:p>
      </dgm:t>
    </dgm:pt>
    <dgm:pt modelId="{AE4381FB-C22F-45F5-B31D-E4CA32698410}" type="sibTrans" cxnId="{4C7E58A2-104F-4F00-A327-06151C832E19}">
      <dgm:prSet/>
      <dgm:spPr/>
      <dgm:t>
        <a:bodyPr/>
        <a:lstStyle/>
        <a:p>
          <a:endParaRPr lang="en-US"/>
        </a:p>
      </dgm:t>
    </dgm:pt>
    <dgm:pt modelId="{402305A6-303D-42E3-A026-5679E3E2493C}">
      <dgm:prSet/>
      <dgm:spPr/>
      <dgm:t>
        <a:bodyPr/>
        <a:lstStyle/>
        <a:p>
          <a:pPr>
            <a:lnSpc>
              <a:spcPct val="100000"/>
            </a:lnSpc>
          </a:pPr>
          <a:r>
            <a:rPr lang="pt-BR"/>
            <a:t>A compreensão da histologia é vital para o funcionamento adequado do organismo e para o estudo de doenças.</a:t>
          </a:r>
          <a:endParaRPr lang="en-US"/>
        </a:p>
      </dgm:t>
    </dgm:pt>
    <dgm:pt modelId="{B2A71E99-4641-4F04-BB04-C3988A92242A}" type="parTrans" cxnId="{9F4DB6B0-ACDF-4532-B442-34B3C2D82068}">
      <dgm:prSet/>
      <dgm:spPr/>
      <dgm:t>
        <a:bodyPr/>
        <a:lstStyle/>
        <a:p>
          <a:endParaRPr lang="en-US"/>
        </a:p>
      </dgm:t>
    </dgm:pt>
    <dgm:pt modelId="{CF65447A-1D5C-47F0-9F4B-0674A7E368F9}" type="sibTrans" cxnId="{9F4DB6B0-ACDF-4532-B442-34B3C2D82068}">
      <dgm:prSet/>
      <dgm:spPr/>
      <dgm:t>
        <a:bodyPr/>
        <a:lstStyle/>
        <a:p>
          <a:endParaRPr lang="en-US"/>
        </a:p>
      </dgm:t>
    </dgm:pt>
    <dgm:pt modelId="{168620FD-4B2F-4610-8B12-1C522E711612}" type="pres">
      <dgm:prSet presAssocID="{B997CA1F-9262-42FF-9B6E-66E75B4782DA}" presName="Name0" presStyleCnt="0">
        <dgm:presLayoutVars>
          <dgm:dir/>
          <dgm:resizeHandles val="exact"/>
        </dgm:presLayoutVars>
      </dgm:prSet>
      <dgm:spPr/>
    </dgm:pt>
    <dgm:pt modelId="{0B18CE3C-E26A-40D2-BA14-F74AB5AD54F8}" type="pres">
      <dgm:prSet presAssocID="{FB653592-3FC3-4943-80D2-B0E8AFA59D91}" presName="compNode" presStyleCnt="0"/>
      <dgm:spPr/>
    </dgm:pt>
    <dgm:pt modelId="{862847F1-B52D-4A56-9AD4-B161B257C384}" type="pres">
      <dgm:prSet presAssocID="{FB653592-3FC3-4943-80D2-B0E8AFA59D91}" presName="pictRect" presStyleLbl="revTx" presStyleIdx="0" presStyleCnt="6">
        <dgm:presLayoutVars>
          <dgm:chMax val="0"/>
          <dgm:bulletEnabled/>
        </dgm:presLayoutVars>
      </dgm:prSet>
      <dgm:spPr/>
    </dgm:pt>
    <dgm:pt modelId="{D8D9B289-6635-4C8D-B2E0-EF56B4344CC0}" type="pres">
      <dgm:prSet presAssocID="{FB653592-3FC3-4943-80D2-B0E8AFA59D91}" presName="textRect" presStyleLbl="revTx" presStyleIdx="1" presStyleCnt="6">
        <dgm:presLayoutVars>
          <dgm:bulletEnabled/>
        </dgm:presLayoutVars>
      </dgm:prSet>
      <dgm:spPr/>
    </dgm:pt>
    <dgm:pt modelId="{DB23D314-FC61-4178-98EA-85C9C82FA371}" type="pres">
      <dgm:prSet presAssocID="{8048A080-8B76-4D15-B9B3-FC227DBB9A29}" presName="sibTrans" presStyleLbl="sibTrans2D1" presStyleIdx="0" presStyleCnt="0"/>
      <dgm:spPr/>
    </dgm:pt>
    <dgm:pt modelId="{AB7AD433-9A07-4788-BAA9-164B2CC9E178}" type="pres">
      <dgm:prSet presAssocID="{59661225-7A17-4D21-AA8A-B5DD2C99EBE9}" presName="compNode" presStyleCnt="0"/>
      <dgm:spPr/>
    </dgm:pt>
    <dgm:pt modelId="{DE1C0C2A-5EF8-4A96-BE55-C9B5B963973A}" type="pres">
      <dgm:prSet presAssocID="{59661225-7A17-4D21-AA8A-B5DD2C99EBE9}" presName="pictRect" presStyleLbl="revTx" presStyleIdx="2" presStyleCnt="6">
        <dgm:presLayoutVars>
          <dgm:chMax val="0"/>
          <dgm:bulletEnabled/>
        </dgm:presLayoutVars>
      </dgm:prSet>
      <dgm:spPr/>
    </dgm:pt>
    <dgm:pt modelId="{654BB7D6-602A-4466-BF87-6A7D1D2C51A0}" type="pres">
      <dgm:prSet presAssocID="{59661225-7A17-4D21-AA8A-B5DD2C99EBE9}" presName="textRect" presStyleLbl="revTx" presStyleIdx="3" presStyleCnt="6">
        <dgm:presLayoutVars>
          <dgm:bulletEnabled/>
        </dgm:presLayoutVars>
      </dgm:prSet>
      <dgm:spPr/>
    </dgm:pt>
    <dgm:pt modelId="{9696BC12-6B62-497D-AD48-3050B356F40E}" type="pres">
      <dgm:prSet presAssocID="{F9DF91E5-97FD-4C4D-9D26-CC20BDE6F355}" presName="sibTrans" presStyleLbl="sibTrans2D1" presStyleIdx="0" presStyleCnt="0"/>
      <dgm:spPr/>
    </dgm:pt>
    <dgm:pt modelId="{C307993C-7707-498B-8775-1B50B8874B48}" type="pres">
      <dgm:prSet presAssocID="{B3CDFE2B-B42D-4B27-B180-84095E6ACD59}" presName="compNode" presStyleCnt="0"/>
      <dgm:spPr/>
    </dgm:pt>
    <dgm:pt modelId="{C0ABCAB9-E631-4ACA-986E-F26E74A26B3C}" type="pres">
      <dgm:prSet presAssocID="{B3CDFE2B-B42D-4B27-B180-84095E6ACD59}" presName="pictRect" presStyleLbl="revTx" presStyleIdx="4" presStyleCnt="6">
        <dgm:presLayoutVars>
          <dgm:chMax val="0"/>
          <dgm:bulletEnabled/>
        </dgm:presLayoutVars>
      </dgm:prSet>
      <dgm:spPr/>
    </dgm:pt>
    <dgm:pt modelId="{4A1BAFB3-E529-4EC0-9613-AA5C1D1E5AD5}" type="pres">
      <dgm:prSet presAssocID="{B3CDFE2B-B42D-4B27-B180-84095E6ACD59}" presName="textRect" presStyleLbl="revTx" presStyleIdx="5" presStyleCnt="6">
        <dgm:presLayoutVars>
          <dgm:bulletEnabled/>
        </dgm:presLayoutVars>
      </dgm:prSet>
      <dgm:spPr/>
    </dgm:pt>
  </dgm:ptLst>
  <dgm:cxnLst>
    <dgm:cxn modelId="{7D48FE0D-234D-473F-BD72-98261A5F75CE}" type="presOf" srcId="{8048A080-8B76-4D15-B9B3-FC227DBB9A29}" destId="{DB23D314-FC61-4178-98EA-85C9C82FA371}" srcOrd="0" destOrd="0" presId="urn:microsoft.com/office/officeart/2024/3/layout/hArchList1"/>
    <dgm:cxn modelId="{D89FB413-A6F5-4964-B848-6509B7A93B28}" type="presOf" srcId="{B997CA1F-9262-42FF-9B6E-66E75B4782DA}" destId="{168620FD-4B2F-4610-8B12-1C522E711612}" srcOrd="0" destOrd="0" presId="urn:microsoft.com/office/officeart/2024/3/layout/hArchList1"/>
    <dgm:cxn modelId="{EBC00416-63D2-4B26-8D48-BAFA528FE6DC}" type="presOf" srcId="{FB653592-3FC3-4943-80D2-B0E8AFA59D91}" destId="{862847F1-B52D-4A56-9AD4-B161B257C384}" srcOrd="0" destOrd="0" presId="urn:microsoft.com/office/officeart/2024/3/layout/hArchList1"/>
    <dgm:cxn modelId="{61D0D432-BC0B-4306-9526-9BF0B7BB6881}" srcId="{FB653592-3FC3-4943-80D2-B0E8AFA59D91}" destId="{39F8BBAF-52AF-42CB-9F35-94214A3F7816}" srcOrd="0" destOrd="0" parTransId="{8D2DE497-64BE-4D3E-8E04-B71216857802}" sibTransId="{664326F6-454C-4829-92F4-C007FB8F199D}"/>
    <dgm:cxn modelId="{27978A38-6154-4108-940B-CC6DA7410884}" type="presOf" srcId="{402305A6-303D-42E3-A026-5679E3E2493C}" destId="{4A1BAFB3-E529-4EC0-9613-AA5C1D1E5AD5}" srcOrd="0" destOrd="0" presId="urn:microsoft.com/office/officeart/2024/3/layout/hArchList1"/>
    <dgm:cxn modelId="{AA0ED742-526D-432B-AFB0-2AED947092C1}" srcId="{59661225-7A17-4D21-AA8A-B5DD2C99EBE9}" destId="{E875FA6A-0971-4BF9-96C6-EFB79EC9DF3F}" srcOrd="0" destOrd="0" parTransId="{BDF32E18-C1E3-49E9-B871-ED4950A6E3FF}" sibTransId="{3855361F-A362-4B24-8C64-F3EF2140CDA9}"/>
    <dgm:cxn modelId="{59BCC564-497D-4366-A811-3D4A21C662F8}" srcId="{B997CA1F-9262-42FF-9B6E-66E75B4782DA}" destId="{59661225-7A17-4D21-AA8A-B5DD2C99EBE9}" srcOrd="1" destOrd="0" parTransId="{C3B15218-9A95-4AE0-917C-1EAEEB326EAC}" sibTransId="{F9DF91E5-97FD-4C4D-9D26-CC20BDE6F355}"/>
    <dgm:cxn modelId="{E7DB9769-7A0B-40F9-9C39-961C3BC5BB64}" srcId="{B997CA1F-9262-42FF-9B6E-66E75B4782DA}" destId="{FB653592-3FC3-4943-80D2-B0E8AFA59D91}" srcOrd="0" destOrd="0" parTransId="{A9466334-C13C-4E3C-B0F6-476CB63DE074}" sibTransId="{8048A080-8B76-4D15-B9B3-FC227DBB9A29}"/>
    <dgm:cxn modelId="{226CA457-6449-43C6-A1AA-36DDA93BA9BB}" type="presOf" srcId="{B3CDFE2B-B42D-4B27-B180-84095E6ACD59}" destId="{C0ABCAB9-E631-4ACA-986E-F26E74A26B3C}" srcOrd="0" destOrd="0" presId="urn:microsoft.com/office/officeart/2024/3/layout/hArchList1"/>
    <dgm:cxn modelId="{68A3149C-FC65-4DCD-9D87-48812A99B366}" type="presOf" srcId="{59661225-7A17-4D21-AA8A-B5DD2C99EBE9}" destId="{DE1C0C2A-5EF8-4A96-BE55-C9B5B963973A}" srcOrd="0" destOrd="0" presId="urn:microsoft.com/office/officeart/2024/3/layout/hArchList1"/>
    <dgm:cxn modelId="{4C7E58A2-104F-4F00-A327-06151C832E19}" srcId="{B997CA1F-9262-42FF-9B6E-66E75B4782DA}" destId="{B3CDFE2B-B42D-4B27-B180-84095E6ACD59}" srcOrd="2" destOrd="0" parTransId="{4685E440-D88E-43E8-9C6F-A84FB16FAD3C}" sibTransId="{AE4381FB-C22F-45F5-B31D-E4CA32698410}"/>
    <dgm:cxn modelId="{CF2877A5-3ADC-42F7-9E66-05D6440BB851}" type="presOf" srcId="{F9DF91E5-97FD-4C4D-9D26-CC20BDE6F355}" destId="{9696BC12-6B62-497D-AD48-3050B356F40E}" srcOrd="0" destOrd="0" presId="urn:microsoft.com/office/officeart/2024/3/layout/hArchList1"/>
    <dgm:cxn modelId="{9F4DB6B0-ACDF-4532-B442-34B3C2D82068}" srcId="{B3CDFE2B-B42D-4B27-B180-84095E6ACD59}" destId="{402305A6-303D-42E3-A026-5679E3E2493C}" srcOrd="0" destOrd="0" parTransId="{B2A71E99-4641-4F04-BB04-C3988A92242A}" sibTransId="{CF65447A-1D5C-47F0-9F4B-0674A7E368F9}"/>
    <dgm:cxn modelId="{E89655CE-8296-4E23-AD2F-79298D741C9A}" type="presOf" srcId="{39F8BBAF-52AF-42CB-9F35-94214A3F7816}" destId="{D8D9B289-6635-4C8D-B2E0-EF56B4344CC0}" srcOrd="0" destOrd="0" presId="urn:microsoft.com/office/officeart/2024/3/layout/hArchList1"/>
    <dgm:cxn modelId="{3C9776F4-AC9B-457E-942C-DEE2936B3352}" type="presOf" srcId="{E875FA6A-0971-4BF9-96C6-EFB79EC9DF3F}" destId="{654BB7D6-602A-4466-BF87-6A7D1D2C51A0}" srcOrd="0" destOrd="0" presId="urn:microsoft.com/office/officeart/2024/3/layout/hArchList1"/>
    <dgm:cxn modelId="{78AD15E4-BD14-4437-813E-371C336EED17}" type="presParOf" srcId="{168620FD-4B2F-4610-8B12-1C522E711612}" destId="{0B18CE3C-E26A-40D2-BA14-F74AB5AD54F8}" srcOrd="0" destOrd="0" presId="urn:microsoft.com/office/officeart/2024/3/layout/hArchList1"/>
    <dgm:cxn modelId="{6E6A54CA-C5FA-4D07-B905-0D1598F78C0D}" type="presParOf" srcId="{0B18CE3C-E26A-40D2-BA14-F74AB5AD54F8}" destId="{862847F1-B52D-4A56-9AD4-B161B257C384}" srcOrd="0" destOrd="0" presId="urn:microsoft.com/office/officeart/2024/3/layout/hArchList1"/>
    <dgm:cxn modelId="{36F53500-6C99-49AF-9278-4E16C7AC818C}" type="presParOf" srcId="{0B18CE3C-E26A-40D2-BA14-F74AB5AD54F8}" destId="{D8D9B289-6635-4C8D-B2E0-EF56B4344CC0}" srcOrd="1" destOrd="0" presId="urn:microsoft.com/office/officeart/2024/3/layout/hArchList1"/>
    <dgm:cxn modelId="{52724E67-80A9-423B-BE6E-9162F04A4DFD}" type="presParOf" srcId="{168620FD-4B2F-4610-8B12-1C522E711612}" destId="{DB23D314-FC61-4178-98EA-85C9C82FA371}" srcOrd="1" destOrd="0" presId="urn:microsoft.com/office/officeart/2024/3/layout/hArchList1"/>
    <dgm:cxn modelId="{2B8BB2C6-1A35-49FF-8A14-FDD193B4FB2C}" type="presParOf" srcId="{168620FD-4B2F-4610-8B12-1C522E711612}" destId="{AB7AD433-9A07-4788-BAA9-164B2CC9E178}" srcOrd="2" destOrd="0" presId="urn:microsoft.com/office/officeart/2024/3/layout/hArchList1"/>
    <dgm:cxn modelId="{26D782C7-49B2-4F19-B434-539CBF48B9DD}" type="presParOf" srcId="{AB7AD433-9A07-4788-BAA9-164B2CC9E178}" destId="{DE1C0C2A-5EF8-4A96-BE55-C9B5B963973A}" srcOrd="0" destOrd="0" presId="urn:microsoft.com/office/officeart/2024/3/layout/hArchList1"/>
    <dgm:cxn modelId="{8E24BBA1-47C9-44DF-9669-53DE9566C472}" type="presParOf" srcId="{AB7AD433-9A07-4788-BAA9-164B2CC9E178}" destId="{654BB7D6-602A-4466-BF87-6A7D1D2C51A0}" srcOrd="1" destOrd="0" presId="urn:microsoft.com/office/officeart/2024/3/layout/hArchList1"/>
    <dgm:cxn modelId="{3F0B3690-7E78-43F0-B785-48A77B2DB8A9}" type="presParOf" srcId="{168620FD-4B2F-4610-8B12-1C522E711612}" destId="{9696BC12-6B62-497D-AD48-3050B356F40E}" srcOrd="3" destOrd="0" presId="urn:microsoft.com/office/officeart/2024/3/layout/hArchList1"/>
    <dgm:cxn modelId="{EE7499F9-E0C6-4743-BA3A-E02A3D0D3235}" type="presParOf" srcId="{168620FD-4B2F-4610-8B12-1C522E711612}" destId="{C307993C-7707-498B-8775-1B50B8874B48}" srcOrd="4" destOrd="0" presId="urn:microsoft.com/office/officeart/2024/3/layout/hArchList1"/>
    <dgm:cxn modelId="{D4490261-8EEF-4B0E-95F0-7772713E6BF2}" type="presParOf" srcId="{C307993C-7707-498B-8775-1B50B8874B48}" destId="{C0ABCAB9-E631-4ACA-986E-F26E74A26B3C}" srcOrd="0" destOrd="0" presId="urn:microsoft.com/office/officeart/2024/3/layout/hArchList1"/>
    <dgm:cxn modelId="{234C787C-0280-4F2B-AA09-44EED214D31A}" type="presParOf" srcId="{C307993C-7707-498B-8775-1B50B8874B48}" destId="{4A1BAFB3-E529-4EC0-9613-AA5C1D1E5AD5}"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847F1-B52D-4A56-9AD4-B161B257C384}">
      <dsp:nvSpPr>
        <dsp:cNvPr id="0" name=""/>
        <dsp:cNvSpPr/>
      </dsp:nvSpPr>
      <dsp:spPr>
        <a:xfrm>
          <a:off x="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pt-BR" sz="1800" kern="1200"/>
            <a:t>Importância da Histologia</a:t>
          </a:r>
          <a:endParaRPr lang="en-US" sz="1800" kern="1200"/>
        </a:p>
      </dsp:txBody>
      <dsp:txXfrm>
        <a:off x="0" y="0"/>
        <a:ext cx="3486150" cy="354472"/>
      </dsp:txXfrm>
    </dsp:sp>
    <dsp:sp modelId="{D8D9B289-6635-4C8D-B2E0-EF56B4344CC0}">
      <dsp:nvSpPr>
        <dsp:cNvPr id="0" name=""/>
        <dsp:cNvSpPr/>
      </dsp:nvSpPr>
      <dsp:spPr>
        <a:xfrm>
          <a:off x="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pt-BR" sz="1400" kern="1200"/>
            <a:t>A histologia animal oferece insights valiosos sobre a estrutura e função dos tecidos, essencial para a biologia e medicina.</a:t>
          </a:r>
          <a:endParaRPr lang="en-US" sz="1400" kern="1200"/>
        </a:p>
      </dsp:txBody>
      <dsp:txXfrm>
        <a:off x="0" y="354472"/>
        <a:ext cx="3486150" cy="2090261"/>
      </dsp:txXfrm>
    </dsp:sp>
    <dsp:sp modelId="{DE1C0C2A-5EF8-4A96-BE55-C9B5B963973A}">
      <dsp:nvSpPr>
        <dsp:cNvPr id="0" name=""/>
        <dsp:cNvSpPr/>
      </dsp:nvSpPr>
      <dsp:spPr>
        <a:xfrm>
          <a:off x="3834765"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pt-BR" sz="1800" kern="1200"/>
            <a:t>Tecido Epitelial</a:t>
          </a:r>
          <a:endParaRPr lang="en-US" sz="1800" kern="1200"/>
        </a:p>
      </dsp:txBody>
      <dsp:txXfrm>
        <a:off x="3834765" y="0"/>
        <a:ext cx="3486150" cy="354472"/>
      </dsp:txXfrm>
    </dsp:sp>
    <dsp:sp modelId="{654BB7D6-602A-4466-BF87-6A7D1D2C51A0}">
      <dsp:nvSpPr>
        <dsp:cNvPr id="0" name=""/>
        <dsp:cNvSpPr/>
      </dsp:nvSpPr>
      <dsp:spPr>
        <a:xfrm>
          <a:off x="3834765"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pt-BR" sz="1400" kern="1200"/>
            <a:t>O estudo do tecido epitelial, tanto de revestimento quanto glandular, é crucial para entender a manutenção da saúde do organismo.</a:t>
          </a:r>
          <a:endParaRPr lang="en-US" sz="1400" kern="1200"/>
        </a:p>
      </dsp:txBody>
      <dsp:txXfrm>
        <a:off x="3834765" y="354472"/>
        <a:ext cx="3486150" cy="2090261"/>
      </dsp:txXfrm>
    </dsp:sp>
    <dsp:sp modelId="{C0ABCAB9-E631-4ACA-986E-F26E74A26B3C}">
      <dsp:nvSpPr>
        <dsp:cNvPr id="0" name=""/>
        <dsp:cNvSpPr/>
      </dsp:nvSpPr>
      <dsp:spPr>
        <a:xfrm>
          <a:off x="7669530" y="0"/>
          <a:ext cx="3486150" cy="354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pt-BR" sz="1800" kern="1200"/>
            <a:t>Saúde e Função do Organismo</a:t>
          </a:r>
          <a:endParaRPr lang="en-US" sz="1800" kern="1200"/>
        </a:p>
      </dsp:txBody>
      <dsp:txXfrm>
        <a:off x="7669530" y="0"/>
        <a:ext cx="3486150" cy="354472"/>
      </dsp:txXfrm>
    </dsp:sp>
    <dsp:sp modelId="{4A1BAFB3-E529-4EC0-9613-AA5C1D1E5AD5}">
      <dsp:nvSpPr>
        <dsp:cNvPr id="0" name=""/>
        <dsp:cNvSpPr/>
      </dsp:nvSpPr>
      <dsp:spPr>
        <a:xfrm>
          <a:off x="7669530" y="354472"/>
          <a:ext cx="3486150" cy="2090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pt-BR" sz="1400" kern="1200"/>
            <a:t>A compreensão da histologia é vital para o funcionamento adequado do organismo e para o estudo de doenças.</a:t>
          </a:r>
          <a:endParaRPr lang="en-US" sz="1400" kern="1200"/>
        </a:p>
      </dsp:txBody>
      <dsp:txXfrm>
        <a:off x="7669530" y="354472"/>
        <a:ext cx="3486150" cy="2090261"/>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AC1E5-3DCF-48B8-8ED5-12D9D85BFDC6}" type="datetimeFigureOut">
              <a:rPr lang="pt-BR" smtClean="0"/>
              <a:t>06/08/2026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7C65B-C206-46B5-B56C-CD3299A73628}" type="slidenum">
              <a:rPr lang="pt-BR" smtClean="0"/>
              <a:t>‹nº›</a:t>
            </a:fld>
            <a:endParaRPr lang="pt-BR"/>
          </a:p>
        </p:txBody>
      </p:sp>
    </p:spTree>
    <p:extLst>
      <p:ext uri="{BB962C8B-B14F-4D97-AF65-F5344CB8AC3E}">
        <p14:creationId xmlns:p14="http://schemas.microsoft.com/office/powerpoint/2010/main" val="4226844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Os conteúdos gerados pela IA podem estar incorretos.
---
A histologia animal é a ciência que estuda a estrutura dos tecidos dos organismos. Nesta apresentação, focaremos na importância dos tecidos animais, suas classificações, e em particular, o tecido epitelial e suas funções. Vamos entender como a estrutura se relaciona com a função nos diferentes tipos de tecidos.
</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a:t>
            </a:fld>
            <a:endParaRPr lang="pt-BR"/>
          </a:p>
        </p:txBody>
      </p:sp>
    </p:spTree>
    <p:extLst>
      <p:ext uri="{BB962C8B-B14F-4D97-AF65-F5344CB8AC3E}">
        <p14:creationId xmlns:p14="http://schemas.microsoft.com/office/powerpoint/2010/main" val="2231423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Iniciaremos com uma introdução à histologia animal, discutindo sua definição e importância. Em seguida, abordaremos os diferentes tipos de tecidos, suas características e funções. Também enfocaremos o tecido epitelial, tanto de revestimento quanto glandular, explorando suas particularidades e relevância no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2</a:t>
            </a:fld>
            <a:endParaRPr lang="pt-BR"/>
          </a:p>
        </p:txBody>
      </p:sp>
    </p:spTree>
    <p:extLst>
      <p:ext uri="{BB962C8B-B14F-4D97-AF65-F5344CB8AC3E}">
        <p14:creationId xmlns:p14="http://schemas.microsoft.com/office/powerpoint/2010/main" val="3843618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histologia animal é fundamental para entender a organização e funcionamento dos tecidos. Estudaremos a definição de histologia, sua importância na biologia e biomedicina, e a classificação dos diversos tipos de tecidos que compõem os animais.</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3</a:t>
            </a:fld>
            <a:endParaRPr lang="pt-BR"/>
          </a:p>
        </p:txBody>
      </p:sp>
    </p:spTree>
    <p:extLst>
      <p:ext uri="{BB962C8B-B14F-4D97-AF65-F5344CB8AC3E}">
        <p14:creationId xmlns:p14="http://schemas.microsoft.com/office/powerpoint/2010/main" val="3253410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Histologia é o ramo da biologia que estuda a estrutura e função dos tecidos. Compreender a histologia é crucial para várias áreas, incluindo medicina, biologia e biotecnologia, pois permite a identificação de doenças e a compreensão do funcionamento normal dos sistemas biológicos.</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4</a:t>
            </a:fld>
            <a:endParaRPr lang="pt-BR"/>
          </a:p>
        </p:txBody>
      </p:sp>
    </p:spTree>
    <p:extLst>
      <p:ext uri="{BB962C8B-B14F-4D97-AF65-F5344CB8AC3E}">
        <p14:creationId xmlns:p14="http://schemas.microsoft.com/office/powerpoint/2010/main" val="2008082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Os tecidos animais são classificados em quatro tipos principais: epitelial, conjuntivo, muscular e nervoso. Cada tipo de tecido desempenha funções específicas e é composto por células com características distintas que se adaptam a suas funções no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5</a:t>
            </a:fld>
            <a:endParaRPr lang="pt-BR"/>
          </a:p>
        </p:txBody>
      </p:sp>
    </p:spTree>
    <p:extLst>
      <p:ext uri="{BB962C8B-B14F-4D97-AF65-F5344CB8AC3E}">
        <p14:creationId xmlns:p14="http://schemas.microsoft.com/office/powerpoint/2010/main" val="2934390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Cada tipo de tecido possui características estruturais que permitem a execução de funções específicas. Nesta seção, vamos discutir a estrutura celular de cada tipo e fornecer exemplos visuais para facilitar a compreensão.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6</a:t>
            </a:fld>
            <a:endParaRPr lang="pt-BR"/>
          </a:p>
        </p:txBody>
      </p:sp>
    </p:spTree>
    <p:extLst>
      <p:ext uri="{BB962C8B-B14F-4D97-AF65-F5344CB8AC3E}">
        <p14:creationId xmlns:p14="http://schemas.microsoft.com/office/powerpoint/2010/main" val="694342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estrutura celular varia entre os tipos de tecidos, refletindo suas funções. O tecido epitelial é composto por células justapostas, o tecido conjuntivo apresenta uma matriz extracelular variada, o tecido muscular possui células alongadas e o tecido nervoso é formado por células especializadas em comunicação.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7</a:t>
            </a:fld>
            <a:endParaRPr lang="pt-BR"/>
          </a:p>
        </p:txBody>
      </p:sp>
    </p:spTree>
    <p:extLst>
      <p:ext uri="{BB962C8B-B14F-4D97-AF65-F5344CB8AC3E}">
        <p14:creationId xmlns:p14="http://schemas.microsoft.com/office/powerpoint/2010/main" val="1477175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Cada tecido desempenha funções cruciais no organismo. O epitelial protege e secreta, o conjuntivo sustenta e conecta, o muscular gera movimento e o nervoso transmite sinais. Entender essas funções é fundamental para compreender a fisiologia animal.</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8</a:t>
            </a:fld>
            <a:endParaRPr lang="pt-BR"/>
          </a:p>
        </p:txBody>
      </p:sp>
    </p:spTree>
    <p:extLst>
      <p:ext uri="{BB962C8B-B14F-4D97-AF65-F5344CB8AC3E}">
        <p14:creationId xmlns:p14="http://schemas.microsoft.com/office/powerpoint/2010/main" val="974406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de revestimento é responsável por cobrir superfícies internas e externas do corpo. Nesta seção, vamos discutir suas características, tipos e funções específicas, que são essenciais para a proteção e absorção.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9</a:t>
            </a:fld>
            <a:endParaRPr lang="pt-BR"/>
          </a:p>
        </p:txBody>
      </p:sp>
    </p:spTree>
    <p:extLst>
      <p:ext uri="{BB962C8B-B14F-4D97-AF65-F5344CB8AC3E}">
        <p14:creationId xmlns:p14="http://schemas.microsoft.com/office/powerpoint/2010/main" val="1479506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As células epiteliais são caracterizadas por estarem unidas de forma justa, formando barreiras. Elas são polarizadas, com uma superfície apical voltada para o ambiente e uma superfície basal aderindo à membrana basal, desempenhando funções de proteção e absorção.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10</a:t>
            </a:fld>
            <a:endParaRPr lang="pt-BR"/>
          </a:p>
        </p:txBody>
      </p:sp>
    </p:spTree>
    <p:extLst>
      <p:ext uri="{BB962C8B-B14F-4D97-AF65-F5344CB8AC3E}">
        <p14:creationId xmlns:p14="http://schemas.microsoft.com/office/powerpoint/2010/main" val="2366016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Os epitélios de revestimento são classificados em simples e estratificados, e podem ser escamosos, cúbicos ou columnar. Cada tipo se adapta a funções específicas, como absorção, secreção e proteção, dependendo da localização no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11</a:t>
            </a:fld>
            <a:endParaRPr lang="pt-BR"/>
          </a:p>
        </p:txBody>
      </p:sp>
    </p:spTree>
    <p:extLst>
      <p:ext uri="{BB962C8B-B14F-4D97-AF65-F5344CB8AC3E}">
        <p14:creationId xmlns:p14="http://schemas.microsoft.com/office/powerpoint/2010/main" val="3944442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de revestimento desempenha funções vitais, incluindo proteção contra abrasão e entrada de patógenos, secreção de substâncias e absorção de nutrientes. Sua estrutura especializada é fundamental para a manutenção da homeostase.</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12</a:t>
            </a:fld>
            <a:endParaRPr lang="pt-BR"/>
          </a:p>
        </p:txBody>
      </p:sp>
    </p:spTree>
    <p:extLst>
      <p:ext uri="{BB962C8B-B14F-4D97-AF65-F5344CB8AC3E}">
        <p14:creationId xmlns:p14="http://schemas.microsoft.com/office/powerpoint/2010/main" val="2852503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glandular é responsável pela formação de glândulas, que secretam substâncias. Vamos discutir suas características, tipos e funções essenciais para o metabolismo e homeostase do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13</a:t>
            </a:fld>
            <a:endParaRPr lang="pt-BR"/>
          </a:p>
        </p:txBody>
      </p:sp>
    </p:spTree>
    <p:extLst>
      <p:ext uri="{BB962C8B-B14F-4D97-AF65-F5344CB8AC3E}">
        <p14:creationId xmlns:p14="http://schemas.microsoft.com/office/powerpoint/2010/main" val="1909982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As glândulas são formadas por células epiteliais especializadas. Elas podem ser endócrinas, que liberam hormônios na corrente sanguínea, ou exócrinas, que secretam substâncias através de ductos. Várias glândulas desempenham papéis cruciais na regulação do corpo.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14</a:t>
            </a:fld>
            <a:endParaRPr lang="pt-BR"/>
          </a:p>
        </p:txBody>
      </p:sp>
    </p:spTree>
    <p:extLst>
      <p:ext uri="{BB962C8B-B14F-4D97-AF65-F5344CB8AC3E}">
        <p14:creationId xmlns:p14="http://schemas.microsoft.com/office/powerpoint/2010/main" val="4274870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tecido epitelial glandular é fundamental para a produção de hormônios, enzimas e outras substâncias essenciais. Suas secreções desempenham papéis críticos na digestão, regulação do metabolismo e na resposta imunológica do organismo.</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15</a:t>
            </a:fld>
            <a:endParaRPr lang="pt-BR"/>
          </a:p>
        </p:txBody>
      </p:sp>
    </p:spTree>
    <p:extLst>
      <p:ext uri="{BB962C8B-B14F-4D97-AF65-F5344CB8AC3E}">
        <p14:creationId xmlns:p14="http://schemas.microsoft.com/office/powerpoint/2010/main" val="1015636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histologia animal nos fornece uma compreensão profunda da estrutura e função dos tecidos. Ao focar no tecido epitelial, tanto de revestimento quanto glandular, podemos apreciar sua importância na manutenção da saúde e funcionamento do organismo. O estudo da histologia é vital para as ciências biológicas e médicas.</a:t>
            </a:r>
          </a:p>
        </p:txBody>
      </p:sp>
      <p:sp>
        <p:nvSpPr>
          <p:cNvPr id="4" name="Espaço Reservado para Número de Slide 3"/>
          <p:cNvSpPr>
            <a:spLocks noGrp="1"/>
          </p:cNvSpPr>
          <p:nvPr>
            <p:ph type="sldNum" sz="quarter" idx="5"/>
          </p:nvPr>
        </p:nvSpPr>
        <p:spPr/>
        <p:txBody>
          <a:bodyPr/>
          <a:lstStyle/>
          <a:p>
            <a:fld id="{12245AB9-D32C-4F8F-B660-FBB4F866BFD6}" type="slidenum">
              <a:rPr lang="pt-BR" smtClean="0"/>
              <a:t>16</a:t>
            </a:fld>
            <a:endParaRPr lang="pt-BR"/>
          </a:p>
        </p:txBody>
      </p:sp>
    </p:spTree>
    <p:extLst>
      <p:ext uri="{BB962C8B-B14F-4D97-AF65-F5344CB8AC3E}">
        <p14:creationId xmlns:p14="http://schemas.microsoft.com/office/powerpoint/2010/main" val="122113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542473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4030257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‹nº›</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09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63329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4183779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853346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9350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2957913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849631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‹nº›</a:t>
            </a:fld>
            <a:endParaRPr lang="en-US"/>
          </a:p>
        </p:txBody>
      </p:sp>
    </p:spTree>
    <p:extLst>
      <p:ext uri="{BB962C8B-B14F-4D97-AF65-F5344CB8AC3E}">
        <p14:creationId xmlns:p14="http://schemas.microsoft.com/office/powerpoint/2010/main" val="3944052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8/6/2026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‹nº›</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671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8/6/2026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‹nº›</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83341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Imagem 3" descr="Visão microscópica das células">
            <a:extLst>
              <a:ext uri="{FF2B5EF4-FFF2-40B4-BE49-F238E27FC236}">
                <a16:creationId xmlns:a16="http://schemas.microsoft.com/office/drawing/2014/main" id="{052B5193-EA35-4177-84AB-1947BD8FCAF9}"/>
              </a:ext>
            </a:extLst>
          </p:cNvPr>
          <p:cNvPicPr>
            <a:picLocks noChangeAspect="1"/>
          </p:cNvPicPr>
          <p:nvPr/>
        </p:nvPicPr>
        <p:blipFill>
          <a:blip r:embed="rId3"/>
          <a:srcRect t="20680" r="5923" b="8762"/>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6422039B-AC6E-14E5-912A-F309E9B16425}"/>
              </a:ext>
            </a:extLst>
          </p:cNvPr>
          <p:cNvSpPr>
            <a:spLocks noGrp="1"/>
          </p:cNvSpPr>
          <p:nvPr>
            <p:ph type="ctrTitle"/>
          </p:nvPr>
        </p:nvSpPr>
        <p:spPr>
          <a:xfrm>
            <a:off x="320039" y="5731580"/>
            <a:ext cx="8196431" cy="960120"/>
          </a:xfrm>
          <a:ln>
            <a:noFill/>
          </a:ln>
        </p:spPr>
        <p:txBody>
          <a:bodyPr anchor="ctr">
            <a:normAutofit/>
          </a:bodyPr>
          <a:lstStyle/>
          <a:p>
            <a:pPr>
              <a:lnSpc>
                <a:spcPct val="90000"/>
              </a:lnSpc>
            </a:pPr>
            <a:r>
              <a:rPr lang="pt-BR" sz="3100"/>
              <a:t>Histologia Animal: Estrutura e Função dos Tecidos com Ênfase no Tecido Epitelial</a:t>
            </a:r>
          </a:p>
        </p:txBody>
      </p:sp>
      <p:sp>
        <p:nvSpPr>
          <p:cNvPr id="3" name="Subtítulo 2">
            <a:extLst>
              <a:ext uri="{FF2B5EF4-FFF2-40B4-BE49-F238E27FC236}">
                <a16:creationId xmlns:a16="http://schemas.microsoft.com/office/drawing/2014/main" id="{79BCC83E-F906-DACC-E75A-79946D1C3952}"/>
              </a:ext>
            </a:extLst>
          </p:cNvPr>
          <p:cNvSpPr>
            <a:spLocks noGrp="1"/>
          </p:cNvSpPr>
          <p:nvPr>
            <p:ph type="subTitle" idx="1"/>
          </p:nvPr>
        </p:nvSpPr>
        <p:spPr>
          <a:xfrm>
            <a:off x="8604503" y="5731580"/>
            <a:ext cx="3392781" cy="960120"/>
          </a:xfrm>
        </p:spPr>
        <p:txBody>
          <a:bodyPr anchor="ctr">
            <a:normAutofit/>
          </a:bodyPr>
          <a:lstStyle/>
          <a:p>
            <a:pPr algn="r"/>
            <a:r>
              <a:rPr lang="pt-BR" sz="1900"/>
              <a:t>Explorando a estrutura e a função dos tecidos animais</a:t>
            </a:r>
          </a:p>
        </p:txBody>
      </p:sp>
    </p:spTree>
    <p:extLst>
      <p:ext uri="{BB962C8B-B14F-4D97-AF65-F5344CB8AC3E}">
        <p14:creationId xmlns:p14="http://schemas.microsoft.com/office/powerpoint/2010/main" val="8712771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1670CD18-B72F-5974-F610-D5298826FFAE}"/>
              </a:ext>
            </a:extLst>
          </p:cNvPr>
          <p:cNvSpPr>
            <a:spLocks noGrp="1"/>
          </p:cNvSpPr>
          <p:nvPr>
            <p:ph type="title"/>
          </p:nvPr>
        </p:nvSpPr>
        <p:spPr>
          <a:xfrm>
            <a:off x="6995160" y="978408"/>
            <a:ext cx="4745736" cy="1463040"/>
          </a:xfrm>
        </p:spPr>
        <p:txBody>
          <a:bodyPr vert="horz" lIns="91440" tIns="45720" rIns="91440" bIns="45720" rtlCol="0" anchor="t">
            <a:normAutofit/>
          </a:bodyPr>
          <a:lstStyle/>
          <a:p>
            <a:r>
              <a:rPr lang="en-US" b="1" kern="1200">
                <a:solidFill>
                  <a:schemeClr val="tx1"/>
                </a:solidFill>
                <a:latin typeface="+mj-lt"/>
                <a:ea typeface="+mj-ea"/>
                <a:cs typeface="+mj-cs"/>
              </a:rPr>
              <a:t>Itens da Agenda</a:t>
            </a:r>
          </a:p>
        </p:txBody>
      </p:sp>
      <p:pic>
        <p:nvPicPr>
          <p:cNvPr id="5" name="Espaço Reservado para Conteúdo 4" descr="Lâmina de microscópio">
            <a:extLst>
              <a:ext uri="{FF2B5EF4-FFF2-40B4-BE49-F238E27FC236}">
                <a16:creationId xmlns:a16="http://schemas.microsoft.com/office/drawing/2014/main" id="{CA934AD2-32F7-40A1-921C-710A152A6A66}"/>
              </a:ext>
            </a:extLst>
          </p:cNvPr>
          <p:cNvPicPr>
            <a:picLocks noGrp="1" noChangeAspect="1"/>
          </p:cNvPicPr>
          <p:nvPr>
            <p:ph sz="half" idx="1"/>
          </p:nvPr>
        </p:nvPicPr>
        <p:blipFill>
          <a:blip r:embed="rId3"/>
          <a:srcRect r="34862" b="1"/>
          <a:stretch>
            <a:fillRect/>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ço Reservado para Conteúdo 3">
            <a:extLst>
              <a:ext uri="{FF2B5EF4-FFF2-40B4-BE49-F238E27FC236}">
                <a16:creationId xmlns:a16="http://schemas.microsoft.com/office/drawing/2014/main" id="{6C6D789B-B26B-02E1-D3C8-2EF181B1CD2D}"/>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995160" y="2578608"/>
            <a:ext cx="4672584" cy="3767328"/>
          </a:xfrm>
        </p:spPr>
        <p:txBody>
          <a:bodyPr vert="horz" lIns="91440" tIns="45720" rIns="91440" bIns="45720" rtlCol="0">
            <a:normAutofit/>
          </a:bodyPr>
          <a:lstStyle/>
          <a:p>
            <a:r>
              <a:rPr lang="en-US" dirty="0" err="1"/>
              <a:t>Introdução</a:t>
            </a:r>
            <a:r>
              <a:rPr lang="en-US" dirty="0"/>
              <a:t> à </a:t>
            </a:r>
            <a:r>
              <a:rPr lang="en-US" dirty="0" err="1"/>
              <a:t>Histologia</a:t>
            </a:r>
            <a:r>
              <a:rPr lang="en-US" dirty="0"/>
              <a:t> Animal</a:t>
            </a:r>
          </a:p>
          <a:p>
            <a:r>
              <a:rPr lang="en-US" dirty="0" err="1"/>
              <a:t>Tipos</a:t>
            </a:r>
            <a:r>
              <a:rPr lang="en-US" dirty="0"/>
              <a:t> de </a:t>
            </a:r>
            <a:r>
              <a:rPr lang="en-US" dirty="0" err="1"/>
              <a:t>Tecidos</a:t>
            </a:r>
            <a:r>
              <a:rPr lang="en-US" dirty="0"/>
              <a:t> </a:t>
            </a:r>
            <a:r>
              <a:rPr lang="en-US" dirty="0" err="1"/>
              <a:t>Animais</a:t>
            </a:r>
            <a:endParaRPr lang="en-US" dirty="0"/>
          </a:p>
          <a:p>
            <a:r>
              <a:rPr lang="en-US" dirty="0" err="1"/>
              <a:t>Características</a:t>
            </a:r>
            <a:r>
              <a:rPr lang="en-US" dirty="0"/>
              <a:t> e </a:t>
            </a:r>
            <a:r>
              <a:rPr lang="en-US" dirty="0" err="1"/>
              <a:t>Funções</a:t>
            </a:r>
            <a:r>
              <a:rPr lang="en-US" dirty="0"/>
              <a:t> dos </a:t>
            </a:r>
            <a:r>
              <a:rPr lang="en-US" dirty="0" err="1"/>
              <a:t>Tecidos</a:t>
            </a:r>
            <a:endParaRPr lang="en-US" dirty="0"/>
          </a:p>
          <a:p>
            <a:r>
              <a:rPr lang="en-US" dirty="0" err="1"/>
              <a:t>Tecido</a:t>
            </a:r>
            <a:r>
              <a:rPr lang="en-US" dirty="0"/>
              <a:t> </a:t>
            </a:r>
            <a:r>
              <a:rPr lang="en-US" dirty="0" err="1"/>
              <a:t>Epitelial</a:t>
            </a:r>
            <a:r>
              <a:rPr lang="en-US" dirty="0"/>
              <a:t> de </a:t>
            </a:r>
            <a:r>
              <a:rPr lang="en-US" dirty="0" err="1"/>
              <a:t>Revestimento</a:t>
            </a:r>
            <a:endParaRPr lang="en-US" dirty="0"/>
          </a:p>
          <a:p>
            <a:r>
              <a:rPr lang="en-US" dirty="0" err="1"/>
              <a:t>Tecido</a:t>
            </a:r>
            <a:r>
              <a:rPr lang="en-US" dirty="0"/>
              <a:t> </a:t>
            </a:r>
            <a:r>
              <a:rPr lang="en-US" dirty="0" err="1"/>
              <a:t>Epitelial</a:t>
            </a:r>
            <a:r>
              <a:rPr lang="en-US" dirty="0"/>
              <a:t> Glandular</a:t>
            </a:r>
          </a:p>
        </p:txBody>
      </p:sp>
    </p:spTree>
    <p:extLst>
      <p:ext uri="{BB962C8B-B14F-4D97-AF65-F5344CB8AC3E}">
        <p14:creationId xmlns:p14="http://schemas.microsoft.com/office/powerpoint/2010/main" val="3150077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68A37868-7DF2-7A2D-C057-BFE2FDEB2620}"/>
              </a:ext>
            </a:extLst>
          </p:cNvPr>
          <p:cNvSpPr>
            <a:spLocks noGrp="1"/>
          </p:cNvSpPr>
          <p:nvPr>
            <p:ph type="ctrTitle"/>
          </p:nvPr>
        </p:nvSpPr>
        <p:spPr>
          <a:xfrm>
            <a:off x="521207" y="1000664"/>
            <a:ext cx="5362007" cy="4939090"/>
          </a:xfrm>
        </p:spPr>
        <p:txBody>
          <a:bodyPr anchor="b">
            <a:normAutofit/>
          </a:bodyPr>
          <a:lstStyle/>
          <a:p>
            <a:r>
              <a:rPr lang="pt-BR" sz="7400" dirty="0"/>
              <a:t>Introdução à Histologia Animal</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Imagem 3">
            <a:extLst>
              <a:ext uri="{FF2B5EF4-FFF2-40B4-BE49-F238E27FC236}">
                <a16:creationId xmlns:a16="http://schemas.microsoft.com/office/drawing/2014/main" id="{C6167EA9-FBCE-2836-0BE9-54680B2E6F06}"/>
              </a:ext>
            </a:extLst>
          </p:cNvPr>
          <p:cNvPicPr>
            <a:picLocks noChangeAspect="1"/>
          </p:cNvPicPr>
          <p:nvPr/>
        </p:nvPicPr>
        <p:blipFill>
          <a:blip r:embed="rId3"/>
          <a:stretch>
            <a:fillRect/>
          </a:stretch>
        </p:blipFill>
        <p:spPr>
          <a:xfrm>
            <a:off x="5967262" y="1429706"/>
            <a:ext cx="6140690" cy="3998588"/>
          </a:xfrm>
          <a:prstGeom prst="rect">
            <a:avLst/>
          </a:prstGeom>
        </p:spPr>
      </p:pic>
    </p:spTree>
    <p:extLst>
      <p:ext uri="{BB962C8B-B14F-4D97-AF65-F5344CB8AC3E}">
        <p14:creationId xmlns:p14="http://schemas.microsoft.com/office/powerpoint/2010/main" val="244313707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6FE9F397-4F6D-A9B6-3F74-263F59A2E783}"/>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sz="4100" b="1" kern="1200">
                <a:solidFill>
                  <a:schemeClr val="tx1"/>
                </a:solidFill>
                <a:latin typeface="+mj-lt"/>
                <a:ea typeface="+mj-ea"/>
                <a:cs typeface="+mj-cs"/>
              </a:rPr>
              <a:t>Definição e importância da histologia</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ço Reservado para Conteúdo 3">
            <a:extLst>
              <a:ext uri="{FF2B5EF4-FFF2-40B4-BE49-F238E27FC236}">
                <a16:creationId xmlns:a16="http://schemas.microsoft.com/office/drawing/2014/main" id="{B14E9AE8-EEF0-D644-F3D1-EA5AD6F410E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pt-BR" sz="1400" b="1"/>
              <a:t>O que é Histologia</a:t>
            </a:r>
          </a:p>
          <a:p>
            <a:pPr marL="0" lvl="1" indent="0">
              <a:buNone/>
            </a:pPr>
            <a:r>
              <a:rPr lang="pt-BR" sz="1400"/>
              <a:t>Histologia é o estudo da estrutura e função dos tecidos biológicos, essencial para compreender organismos vivos.</a:t>
            </a:r>
          </a:p>
          <a:p>
            <a:pPr marL="0" indent="0">
              <a:spcBef>
                <a:spcPts val="2500"/>
              </a:spcBef>
              <a:buNone/>
            </a:pPr>
            <a:r>
              <a:rPr lang="pt-BR" sz="1400" b="1"/>
              <a:t>Importância na Medicina</a:t>
            </a:r>
          </a:p>
          <a:p>
            <a:pPr marL="0" lvl="1" indent="0">
              <a:buNone/>
            </a:pPr>
            <a:r>
              <a:rPr lang="pt-BR" sz="1400"/>
              <a:t>A histologia é crucial na medicina para diagnosticar doenças, permitindo a identificação de condições patológicas.</a:t>
            </a:r>
          </a:p>
          <a:p>
            <a:pPr marL="0" indent="0">
              <a:spcBef>
                <a:spcPts val="2500"/>
              </a:spcBef>
              <a:buNone/>
            </a:pPr>
            <a:r>
              <a:rPr lang="pt-BR" sz="1400" b="1"/>
              <a:t>Aplicações em Biotecnologia</a:t>
            </a:r>
          </a:p>
          <a:p>
            <a:pPr marL="0" lvl="1" indent="0">
              <a:buNone/>
            </a:pPr>
            <a:r>
              <a:rPr lang="pt-BR" sz="1400"/>
              <a:t>Na biotecnologia, a histologia ajuda na pesquisa e desenvolvimento de novos tratamentos e terapias baseadas em células.</a:t>
            </a:r>
          </a:p>
        </p:txBody>
      </p:sp>
      <p:pic>
        <p:nvPicPr>
          <p:cNvPr id="5" name="Espaço Reservado para Conteúdo 4" descr="Visão microscópica das células">
            <a:extLst>
              <a:ext uri="{FF2B5EF4-FFF2-40B4-BE49-F238E27FC236}">
                <a16:creationId xmlns:a16="http://schemas.microsoft.com/office/drawing/2014/main" id="{543E340A-8F16-4A2D-9FE9-D1BE35CF6DBD}"/>
              </a:ext>
            </a:extLst>
          </p:cNvPr>
          <p:cNvPicPr>
            <a:picLocks noGrp="1" noChangeAspect="1"/>
          </p:cNvPicPr>
          <p:nvPr>
            <p:ph sz="half" idx="1"/>
          </p:nvPr>
        </p:nvPicPr>
        <p:blipFill>
          <a:blip r:embed="rId3"/>
          <a:srcRect l="33385" r="20017" b="1"/>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1675646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B4C4BFB5-BEDB-2271-0DE2-11A292BB0F36}"/>
              </a:ext>
            </a:extLst>
          </p:cNvPr>
          <p:cNvSpPr>
            <a:spLocks noGrp="1"/>
          </p:cNvSpPr>
          <p:nvPr>
            <p:ph type="title"/>
          </p:nvPr>
        </p:nvSpPr>
        <p:spPr>
          <a:xfrm>
            <a:off x="521208" y="978408"/>
            <a:ext cx="5020056" cy="1664208"/>
          </a:xfrm>
        </p:spPr>
        <p:txBody>
          <a:bodyPr vert="horz" lIns="91440" tIns="45720" rIns="91440" bIns="45720" rtlCol="0" anchor="t">
            <a:normAutofit/>
          </a:bodyPr>
          <a:lstStyle/>
          <a:p>
            <a:r>
              <a:rPr lang="en-US" b="1" kern="1200">
                <a:solidFill>
                  <a:schemeClr val="tx1"/>
                </a:solidFill>
                <a:latin typeface="+mj-lt"/>
                <a:ea typeface="+mj-ea"/>
                <a:cs typeface="+mj-cs"/>
              </a:rPr>
              <a:t>Classificação dos tecidos animais</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Espaço Reservado para Conteúdo 4" descr="Estomas da folha de faba. micrografia.">
            <a:extLst>
              <a:ext uri="{FF2B5EF4-FFF2-40B4-BE49-F238E27FC236}">
                <a16:creationId xmlns:a16="http://schemas.microsoft.com/office/drawing/2014/main" id="{16608F06-5EFF-4834-8ED6-4089A759A9D3}"/>
              </a:ext>
            </a:extLst>
          </p:cNvPr>
          <p:cNvPicPr>
            <a:picLocks noGrp="1" noChangeAspect="1"/>
          </p:cNvPicPr>
          <p:nvPr>
            <p:ph sz="half" idx="1"/>
          </p:nvPr>
        </p:nvPicPr>
        <p:blipFill>
          <a:blip r:embed="rId3"/>
          <a:srcRect l="4568" r="1" b="1"/>
          <a:stretch>
            <a:fillRect/>
          </a:stretch>
        </p:blipFill>
        <p:spPr>
          <a:xfrm>
            <a:off x="517867" y="2834640"/>
            <a:ext cx="5020056" cy="3511296"/>
          </a:xfrm>
          <a:prstGeom prst="rect">
            <a:avLst/>
          </a:prstGeom>
        </p:spPr>
      </p:pic>
      <p:sp>
        <p:nvSpPr>
          <p:cNvPr id="4" name="Espaço Reservado para Conteúdo 3">
            <a:extLst>
              <a:ext uri="{FF2B5EF4-FFF2-40B4-BE49-F238E27FC236}">
                <a16:creationId xmlns:a16="http://schemas.microsoft.com/office/drawing/2014/main" id="{B2BEA094-07C6-DFCA-5C19-026F7C7835A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pt-BR" sz="1400" b="1"/>
              <a:t>Tecido Epitelial</a:t>
            </a:r>
          </a:p>
          <a:p>
            <a:pPr marL="0" lvl="1" indent="0">
              <a:buNone/>
            </a:pPr>
            <a:r>
              <a:rPr lang="pt-BR" sz="1400"/>
              <a:t>O tecido epitelial reveste superfícies e cavidades do corpo, desempenhando funções de proteção e absorção.</a:t>
            </a:r>
          </a:p>
          <a:p>
            <a:pPr marL="0" indent="0">
              <a:spcBef>
                <a:spcPts val="2500"/>
              </a:spcBef>
              <a:buNone/>
            </a:pPr>
            <a:r>
              <a:rPr lang="pt-BR" sz="1400" b="1"/>
              <a:t>Tecido Conjuntivo</a:t>
            </a:r>
          </a:p>
          <a:p>
            <a:pPr marL="0" lvl="1" indent="0">
              <a:buNone/>
            </a:pPr>
            <a:r>
              <a:rPr lang="pt-BR" sz="1400"/>
              <a:t>O tecido conjuntivo oferece suporte e estrutura ao corpo, incluindo ossos, cartilagens e sangue.</a:t>
            </a:r>
          </a:p>
          <a:p>
            <a:pPr marL="0" indent="0">
              <a:spcBef>
                <a:spcPts val="2500"/>
              </a:spcBef>
              <a:buNone/>
            </a:pPr>
            <a:r>
              <a:rPr lang="pt-BR" sz="1400" b="1"/>
              <a:t>Tecido Muscular</a:t>
            </a:r>
          </a:p>
          <a:p>
            <a:pPr marL="0" lvl="1" indent="0">
              <a:buNone/>
            </a:pPr>
            <a:r>
              <a:rPr lang="pt-BR" sz="1400"/>
              <a:t>O tecido muscular é responsável pelo movimento, podendo ser estriado, liso ou cardíaco, cada um com funções específicas.</a:t>
            </a:r>
          </a:p>
          <a:p>
            <a:pPr marL="0" indent="0">
              <a:spcBef>
                <a:spcPts val="2500"/>
              </a:spcBef>
              <a:buNone/>
            </a:pPr>
            <a:r>
              <a:rPr lang="pt-BR" sz="1400" b="1"/>
              <a:t>Tecido Nervoso</a:t>
            </a:r>
          </a:p>
          <a:p>
            <a:pPr marL="0" lvl="1" indent="0">
              <a:buNone/>
            </a:pPr>
            <a:r>
              <a:rPr lang="pt-BR" sz="1400"/>
              <a:t>O tecido nervoso compõe o sistema nervoso, incluindo neurônios e células da glia, responsável pela transmissão de impulsos nervosos.</a:t>
            </a:r>
          </a:p>
        </p:txBody>
      </p:sp>
      <p:pic>
        <p:nvPicPr>
          <p:cNvPr id="6" name="Imagem 5">
            <a:extLst>
              <a:ext uri="{FF2B5EF4-FFF2-40B4-BE49-F238E27FC236}">
                <a16:creationId xmlns:a16="http://schemas.microsoft.com/office/drawing/2014/main" id="{C13A0A82-E145-1BC3-F021-4585A2927B46}"/>
              </a:ext>
            </a:extLst>
          </p:cNvPr>
          <p:cNvPicPr>
            <a:picLocks noChangeAspect="1"/>
          </p:cNvPicPr>
          <p:nvPr/>
        </p:nvPicPr>
        <p:blipFill>
          <a:blip r:embed="rId4"/>
          <a:stretch>
            <a:fillRect/>
          </a:stretch>
        </p:blipFill>
        <p:spPr>
          <a:xfrm>
            <a:off x="524255" y="2488044"/>
            <a:ext cx="5150589" cy="3857892"/>
          </a:xfrm>
          <a:prstGeom prst="rect">
            <a:avLst/>
          </a:prstGeom>
        </p:spPr>
      </p:pic>
    </p:spTree>
    <p:extLst>
      <p:ext uri="{BB962C8B-B14F-4D97-AF65-F5344CB8AC3E}">
        <p14:creationId xmlns:p14="http://schemas.microsoft.com/office/powerpoint/2010/main" val="594358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F4690243-015E-B83D-A6E5-4A41555B1D91}"/>
              </a:ext>
            </a:extLst>
          </p:cNvPr>
          <p:cNvSpPr>
            <a:spLocks noGrp="1"/>
          </p:cNvSpPr>
          <p:nvPr>
            <p:ph type="ctrTitle"/>
          </p:nvPr>
        </p:nvSpPr>
        <p:spPr>
          <a:xfrm>
            <a:off x="521208" y="1211766"/>
            <a:ext cx="7237052" cy="4727988"/>
          </a:xfrm>
        </p:spPr>
        <p:txBody>
          <a:bodyPr anchor="b">
            <a:normAutofit/>
          </a:bodyPr>
          <a:lstStyle/>
          <a:p>
            <a:r>
              <a:rPr lang="pt-BR" sz="7400"/>
              <a:t>Características e Funções dos Tecidos</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16493729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E3157444-93DE-9283-1D32-452BC31D1A36}"/>
              </a:ext>
            </a:extLst>
          </p:cNvPr>
          <p:cNvSpPr>
            <a:spLocks noGrp="1"/>
          </p:cNvSpPr>
          <p:nvPr>
            <p:ph type="title"/>
          </p:nvPr>
        </p:nvSpPr>
        <p:spPr>
          <a:xfrm>
            <a:off x="521208" y="978408"/>
            <a:ext cx="5020056" cy="1664208"/>
          </a:xfrm>
        </p:spPr>
        <p:txBody>
          <a:bodyPr vert="horz" lIns="91440" tIns="45720" rIns="91440" bIns="45720" rtlCol="0" anchor="t">
            <a:normAutofit/>
          </a:bodyPr>
          <a:lstStyle/>
          <a:p>
            <a:r>
              <a:rPr lang="en-US" sz="4100" b="1" kern="1200">
                <a:solidFill>
                  <a:schemeClr val="tx1"/>
                </a:solidFill>
                <a:latin typeface="+mj-lt"/>
                <a:ea typeface="+mj-ea"/>
                <a:cs typeface="+mj-cs"/>
              </a:rPr>
              <a:t>Estrutura celular de cada tipo de tecido</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Espaço Reservado para Conteúdo 3">
            <a:extLst>
              <a:ext uri="{FF2B5EF4-FFF2-40B4-BE49-F238E27FC236}">
                <a16:creationId xmlns:a16="http://schemas.microsoft.com/office/drawing/2014/main" id="{BA0690F3-BE60-42D1-1B3F-02FB53609AB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rmAutofit/>
          </a:bodyPr>
          <a:lstStyle/>
          <a:p>
            <a:pPr marL="0" indent="0">
              <a:spcBef>
                <a:spcPts val="2500"/>
              </a:spcBef>
              <a:buNone/>
            </a:pPr>
            <a:r>
              <a:rPr lang="pt-BR" sz="1400" b="1"/>
              <a:t>Tecido Epitelial</a:t>
            </a:r>
          </a:p>
          <a:p>
            <a:pPr marL="0" lvl="1" indent="0">
              <a:buNone/>
            </a:pPr>
            <a:r>
              <a:rPr lang="pt-BR" sz="1400"/>
              <a:t>O tecido epitelial é composto por células justapostas que formam superfícies protetoras e revestimentos em órgãos e cavidades.</a:t>
            </a:r>
          </a:p>
          <a:p>
            <a:pPr marL="0" indent="0">
              <a:spcBef>
                <a:spcPts val="2500"/>
              </a:spcBef>
              <a:buNone/>
            </a:pPr>
            <a:r>
              <a:rPr lang="pt-BR" sz="1400" b="1"/>
              <a:t>Tecido Conjuntivo</a:t>
            </a:r>
          </a:p>
          <a:p>
            <a:pPr marL="0" lvl="1" indent="0">
              <a:buNone/>
            </a:pPr>
            <a:r>
              <a:rPr lang="pt-BR" sz="1400"/>
              <a:t>O tecido conjuntivo tem uma matriz extracelular variada que fornece suporte e estrutura a outros tecidos e órgãos do corpo.</a:t>
            </a:r>
          </a:p>
          <a:p>
            <a:pPr marL="0" indent="0">
              <a:spcBef>
                <a:spcPts val="2500"/>
              </a:spcBef>
              <a:buNone/>
            </a:pPr>
            <a:r>
              <a:rPr lang="pt-BR" sz="1400" b="1"/>
              <a:t>Tecido Muscular</a:t>
            </a:r>
          </a:p>
          <a:p>
            <a:pPr marL="0" lvl="1" indent="0">
              <a:buNone/>
            </a:pPr>
            <a:r>
              <a:rPr lang="pt-BR" sz="1400"/>
              <a:t>O tecido muscular é formado por células alongadas que são responsáveis pela contração e movimento do corpo.</a:t>
            </a:r>
          </a:p>
          <a:p>
            <a:pPr marL="0" indent="0">
              <a:spcBef>
                <a:spcPts val="2500"/>
              </a:spcBef>
              <a:buNone/>
            </a:pPr>
            <a:r>
              <a:rPr lang="pt-BR" sz="1400" b="1"/>
              <a:t>Tecido Nervoso</a:t>
            </a:r>
          </a:p>
          <a:p>
            <a:pPr marL="0" lvl="1" indent="0">
              <a:buNone/>
            </a:pPr>
            <a:r>
              <a:rPr lang="pt-BR" sz="1400"/>
              <a:t>O tecido nervoso é composto por células especializadas chamadas neurônios, que facilitam a comunicação entre diferentes partes do corpo.</a:t>
            </a:r>
          </a:p>
        </p:txBody>
      </p:sp>
      <p:sp>
        <p:nvSpPr>
          <p:cNvPr id="6" name="Espaço Reservado para Conteúdo 5">
            <a:extLst>
              <a:ext uri="{FF2B5EF4-FFF2-40B4-BE49-F238E27FC236}">
                <a16:creationId xmlns:a16="http://schemas.microsoft.com/office/drawing/2014/main" id="{796506C2-1AEA-0CEA-4961-63E65AF9BA98}"/>
              </a:ext>
            </a:extLst>
          </p:cNvPr>
          <p:cNvSpPr>
            <a:spLocks noGrp="1"/>
          </p:cNvSpPr>
          <p:nvPr>
            <p:ph sz="half" idx="1"/>
          </p:nvPr>
        </p:nvSpPr>
        <p:spPr/>
        <p:txBody>
          <a:bodyPr/>
          <a:lstStyle/>
          <a:p>
            <a:endParaRPr lang="pt-BR"/>
          </a:p>
        </p:txBody>
      </p:sp>
      <p:pic>
        <p:nvPicPr>
          <p:cNvPr id="8" name="Imagem 7">
            <a:extLst>
              <a:ext uri="{FF2B5EF4-FFF2-40B4-BE49-F238E27FC236}">
                <a16:creationId xmlns:a16="http://schemas.microsoft.com/office/drawing/2014/main" id="{61ADCB63-4E39-A772-475F-093EF6A9976A}"/>
              </a:ext>
            </a:extLst>
          </p:cNvPr>
          <p:cNvPicPr>
            <a:picLocks noChangeAspect="1"/>
          </p:cNvPicPr>
          <p:nvPr/>
        </p:nvPicPr>
        <p:blipFill>
          <a:blip r:embed="rId3"/>
          <a:stretch>
            <a:fillRect/>
          </a:stretch>
        </p:blipFill>
        <p:spPr>
          <a:xfrm>
            <a:off x="466919" y="2408997"/>
            <a:ext cx="5296973" cy="3936939"/>
          </a:xfrm>
          <a:prstGeom prst="rect">
            <a:avLst/>
          </a:prstGeom>
        </p:spPr>
      </p:pic>
    </p:spTree>
    <p:extLst>
      <p:ext uri="{BB962C8B-B14F-4D97-AF65-F5344CB8AC3E}">
        <p14:creationId xmlns:p14="http://schemas.microsoft.com/office/powerpoint/2010/main" val="980333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265A28FB-CC3F-E31E-D3C8-86D21AF70A30}"/>
              </a:ext>
            </a:extLst>
          </p:cNvPr>
          <p:cNvSpPr>
            <a:spLocks noGrp="1"/>
          </p:cNvSpPr>
          <p:nvPr>
            <p:ph type="title"/>
          </p:nvPr>
        </p:nvSpPr>
        <p:spPr>
          <a:xfrm>
            <a:off x="521208" y="978408"/>
            <a:ext cx="5020056" cy="1664208"/>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rPr>
              <a:t>Funções específicas de cada tecido</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6" name="Espaço Reservado para Conteúdo 5">
            <a:extLst>
              <a:ext uri="{FF2B5EF4-FFF2-40B4-BE49-F238E27FC236}">
                <a16:creationId xmlns:a16="http://schemas.microsoft.com/office/drawing/2014/main" id="{27FCED3A-F850-D908-EF83-013E736EE21C}"/>
              </a:ext>
            </a:extLst>
          </p:cNvPr>
          <p:cNvSpPr>
            <a:spLocks noGrp="1"/>
          </p:cNvSpPr>
          <p:nvPr>
            <p:ph sz="half" idx="1"/>
          </p:nvPr>
        </p:nvSpPr>
        <p:spPr/>
        <p:txBody>
          <a:bodyPr/>
          <a:lstStyle/>
          <a:p>
            <a:endParaRPr lang="pt-BR"/>
          </a:p>
        </p:txBody>
      </p:sp>
      <p:pic>
        <p:nvPicPr>
          <p:cNvPr id="8" name="Imagem 7">
            <a:extLst>
              <a:ext uri="{FF2B5EF4-FFF2-40B4-BE49-F238E27FC236}">
                <a16:creationId xmlns:a16="http://schemas.microsoft.com/office/drawing/2014/main" id="{746B7BA9-7580-38EB-C499-7F7DC610A2C5}"/>
              </a:ext>
            </a:extLst>
          </p:cNvPr>
          <p:cNvPicPr>
            <a:picLocks noChangeAspect="1"/>
          </p:cNvPicPr>
          <p:nvPr/>
        </p:nvPicPr>
        <p:blipFill>
          <a:blip r:embed="rId3"/>
          <a:stretch>
            <a:fillRect/>
          </a:stretch>
        </p:blipFill>
        <p:spPr>
          <a:xfrm>
            <a:off x="231515" y="2578607"/>
            <a:ext cx="5816024" cy="3767327"/>
          </a:xfrm>
          <a:prstGeom prst="rect">
            <a:avLst/>
          </a:prstGeom>
        </p:spPr>
      </p:pic>
      <p:sp>
        <p:nvSpPr>
          <p:cNvPr id="11" name="Espaço Reservado para Conteúdo 10">
            <a:extLst>
              <a:ext uri="{FF2B5EF4-FFF2-40B4-BE49-F238E27FC236}">
                <a16:creationId xmlns:a16="http://schemas.microsoft.com/office/drawing/2014/main" id="{90C83DCB-6939-B29D-929D-F45B43E2671D}"/>
              </a:ext>
            </a:extLst>
          </p:cNvPr>
          <p:cNvSpPr>
            <a:spLocks noGrp="1"/>
          </p:cNvSpPr>
          <p:nvPr>
            <p:ph sz="half" idx="2"/>
          </p:nvPr>
        </p:nvSpPr>
        <p:spPr/>
        <p:txBody>
          <a:bodyPr/>
          <a:lstStyle/>
          <a:p>
            <a:endParaRPr lang="pt-BR"/>
          </a:p>
        </p:txBody>
      </p:sp>
      <p:pic>
        <p:nvPicPr>
          <p:cNvPr id="15" name="Imagem 14">
            <a:extLst>
              <a:ext uri="{FF2B5EF4-FFF2-40B4-BE49-F238E27FC236}">
                <a16:creationId xmlns:a16="http://schemas.microsoft.com/office/drawing/2014/main" id="{BF372CD3-E6AC-60AD-4D7E-6C801D6A1DB5}"/>
              </a:ext>
            </a:extLst>
          </p:cNvPr>
          <p:cNvPicPr>
            <a:picLocks noChangeAspect="1"/>
          </p:cNvPicPr>
          <p:nvPr/>
        </p:nvPicPr>
        <p:blipFill>
          <a:blip r:embed="rId4"/>
          <a:stretch>
            <a:fillRect/>
          </a:stretch>
        </p:blipFill>
        <p:spPr>
          <a:xfrm>
            <a:off x="6252953" y="300255"/>
            <a:ext cx="5671268" cy="6257483"/>
          </a:xfrm>
          <a:prstGeom prst="rect">
            <a:avLst/>
          </a:prstGeom>
        </p:spPr>
      </p:pic>
    </p:spTree>
    <p:extLst>
      <p:ext uri="{BB962C8B-B14F-4D97-AF65-F5344CB8AC3E}">
        <p14:creationId xmlns:p14="http://schemas.microsoft.com/office/powerpoint/2010/main" val="258390124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E2806856-9503-9BB7-E334-A473DFEB2D74}"/>
              </a:ext>
            </a:extLst>
          </p:cNvPr>
          <p:cNvSpPr>
            <a:spLocks noGrp="1"/>
          </p:cNvSpPr>
          <p:nvPr>
            <p:ph type="ctrTitle"/>
          </p:nvPr>
        </p:nvSpPr>
        <p:spPr>
          <a:xfrm>
            <a:off x="521208" y="1211766"/>
            <a:ext cx="7237052" cy="4727988"/>
          </a:xfrm>
        </p:spPr>
        <p:txBody>
          <a:bodyPr anchor="b">
            <a:normAutofit/>
          </a:bodyPr>
          <a:lstStyle/>
          <a:p>
            <a:r>
              <a:rPr lang="pt-BR" sz="7400"/>
              <a:t>Tecido Epitelial de Revestimento</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54563837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3B15FD94-E118-6F55-3D89-C6A1B6D11980}"/>
              </a:ext>
            </a:extLst>
          </p:cNvPr>
          <p:cNvSpPr>
            <a:spLocks noGrp="1"/>
          </p:cNvSpPr>
          <p:nvPr>
            <p:ph type="title"/>
          </p:nvPr>
        </p:nvSpPr>
        <p:spPr>
          <a:xfrm>
            <a:off x="950976" y="1709928"/>
            <a:ext cx="4389120" cy="2980944"/>
          </a:xfrm>
        </p:spPr>
        <p:txBody>
          <a:bodyPr>
            <a:normAutofit/>
          </a:bodyPr>
          <a:lstStyle/>
          <a:p>
            <a:r>
              <a:rPr lang="pt-BR"/>
              <a:t>Características das células epiteliais</a:t>
            </a:r>
          </a:p>
        </p:txBody>
      </p:sp>
      <p:sp>
        <p:nvSpPr>
          <p:cNvPr id="3" name="Espaço Reservado para Conteúdo 2">
            <a:extLst>
              <a:ext uri="{FF2B5EF4-FFF2-40B4-BE49-F238E27FC236}">
                <a16:creationId xmlns:a16="http://schemas.microsoft.com/office/drawing/2014/main" id="{8A237901-A21F-040A-B8CE-3937007C789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0448" y="1801368"/>
            <a:ext cx="5486400" cy="4462272"/>
          </a:xfrm>
        </p:spPr>
        <p:txBody>
          <a:bodyPr>
            <a:normAutofit/>
          </a:bodyPr>
          <a:lstStyle/>
          <a:p>
            <a:pPr marL="0" indent="0">
              <a:spcBef>
                <a:spcPts val="2500"/>
              </a:spcBef>
              <a:buNone/>
            </a:pPr>
            <a:r>
              <a:rPr lang="pt-BR" sz="1400" b="1"/>
              <a:t>União Justa das Células</a:t>
            </a:r>
          </a:p>
          <a:p>
            <a:pPr marL="0" lvl="1" indent="0">
              <a:buNone/>
            </a:pPr>
            <a:r>
              <a:rPr lang="pt-BR" sz="1400"/>
              <a:t>As células epiteliais estão unidas de forma justa, formando barreiras eficazes contra agentes externos.</a:t>
            </a:r>
          </a:p>
          <a:p>
            <a:pPr marL="0" indent="0">
              <a:spcBef>
                <a:spcPts val="2500"/>
              </a:spcBef>
              <a:buNone/>
            </a:pPr>
            <a:r>
              <a:rPr lang="pt-BR" sz="1400" b="1"/>
              <a:t>Polarização das Células</a:t>
            </a:r>
          </a:p>
          <a:p>
            <a:pPr marL="0" lvl="1" indent="0">
              <a:buNone/>
            </a:pPr>
            <a:r>
              <a:rPr lang="pt-BR" sz="1400"/>
              <a:t>As células epiteliais apresentam uma estrutura polarizada, com superfícies apical e basal distintas, cada uma com funções específicas.</a:t>
            </a:r>
          </a:p>
          <a:p>
            <a:pPr marL="0" indent="0">
              <a:spcBef>
                <a:spcPts val="2500"/>
              </a:spcBef>
              <a:buNone/>
            </a:pPr>
            <a:r>
              <a:rPr lang="pt-BR" sz="1400" b="1"/>
              <a:t>Funções de Proteção e Absorção</a:t>
            </a:r>
          </a:p>
          <a:p>
            <a:pPr marL="0" lvl="1" indent="0">
              <a:buNone/>
            </a:pPr>
            <a:r>
              <a:rPr lang="pt-BR" sz="1400"/>
              <a:t>Estas células desempenham papéis essenciais na proteção de tecidos subjacentes e na absorção de nutrientes.</a:t>
            </a:r>
          </a:p>
        </p:txBody>
      </p:sp>
      <p:pic>
        <p:nvPicPr>
          <p:cNvPr id="5" name="Imagem 4">
            <a:extLst>
              <a:ext uri="{FF2B5EF4-FFF2-40B4-BE49-F238E27FC236}">
                <a16:creationId xmlns:a16="http://schemas.microsoft.com/office/drawing/2014/main" id="{9FC00EF8-5655-B7F7-1F17-F64E7A408E25}"/>
              </a:ext>
            </a:extLst>
          </p:cNvPr>
          <p:cNvPicPr>
            <a:picLocks noChangeAspect="1"/>
          </p:cNvPicPr>
          <p:nvPr/>
        </p:nvPicPr>
        <p:blipFill>
          <a:blip r:embed="rId3"/>
          <a:stretch>
            <a:fillRect/>
          </a:stretch>
        </p:blipFill>
        <p:spPr>
          <a:xfrm>
            <a:off x="5470254" y="1385181"/>
            <a:ext cx="6286787" cy="4654172"/>
          </a:xfrm>
          <a:prstGeom prst="rect">
            <a:avLst/>
          </a:prstGeom>
        </p:spPr>
      </p:pic>
    </p:spTree>
    <p:extLst>
      <p:ext uri="{BB962C8B-B14F-4D97-AF65-F5344CB8AC3E}">
        <p14:creationId xmlns:p14="http://schemas.microsoft.com/office/powerpoint/2010/main" val="39242877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AA79BAB5-102C-14EC-2B98-AD2858288BE2}"/>
              </a:ext>
            </a:extLst>
          </p:cNvPr>
          <p:cNvSpPr>
            <a:spLocks noGrp="1"/>
          </p:cNvSpPr>
          <p:nvPr>
            <p:ph type="title"/>
          </p:nvPr>
        </p:nvSpPr>
        <p:spPr>
          <a:xfrm>
            <a:off x="950976" y="1709928"/>
            <a:ext cx="4389120" cy="2980944"/>
          </a:xfrm>
        </p:spPr>
        <p:txBody>
          <a:bodyPr>
            <a:normAutofit/>
          </a:bodyPr>
          <a:lstStyle/>
          <a:p>
            <a:r>
              <a:rPr lang="pt-BR"/>
              <a:t>Tipos de epitélios de revestimento</a:t>
            </a:r>
          </a:p>
        </p:txBody>
      </p:sp>
      <p:sp>
        <p:nvSpPr>
          <p:cNvPr id="3" name="Espaço Reservado para Conteúdo 2">
            <a:extLst>
              <a:ext uri="{FF2B5EF4-FFF2-40B4-BE49-F238E27FC236}">
                <a16:creationId xmlns:a16="http://schemas.microsoft.com/office/drawing/2014/main" id="{613AAC4A-B8DE-B484-7B62-1F7DC1542C9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0448" y="1801368"/>
            <a:ext cx="5486400" cy="4462272"/>
          </a:xfrm>
        </p:spPr>
        <p:txBody>
          <a:bodyPr>
            <a:normAutofit/>
          </a:bodyPr>
          <a:lstStyle/>
          <a:p>
            <a:pPr marL="0" indent="0">
              <a:spcBef>
                <a:spcPts val="2500"/>
              </a:spcBef>
              <a:buNone/>
            </a:pPr>
            <a:r>
              <a:rPr lang="pt-BR" sz="1400" b="1"/>
              <a:t>Classificação dos Epitélios</a:t>
            </a:r>
          </a:p>
          <a:p>
            <a:pPr marL="0" lvl="1" indent="0">
              <a:buNone/>
            </a:pPr>
            <a:r>
              <a:rPr lang="pt-BR" sz="1400"/>
              <a:t>Os epitélios de revestimento são classificados em duas categorias principais: simples e estratificados, com base em sua estrutura celular.</a:t>
            </a:r>
          </a:p>
          <a:p>
            <a:pPr marL="0" indent="0">
              <a:spcBef>
                <a:spcPts val="2500"/>
              </a:spcBef>
              <a:buNone/>
            </a:pPr>
            <a:r>
              <a:rPr lang="pt-BR" sz="1400" b="1"/>
              <a:t>Tipos de Epitélios</a:t>
            </a:r>
          </a:p>
          <a:p>
            <a:pPr marL="0" lvl="1" indent="0">
              <a:buNone/>
            </a:pPr>
            <a:r>
              <a:rPr lang="pt-BR" sz="1400"/>
              <a:t>Os epitélios podem ser escamosos, cúbicos ou columnar, cada um adaptando-se a diferentes funções no organismo.</a:t>
            </a:r>
          </a:p>
          <a:p>
            <a:pPr marL="0" indent="0">
              <a:spcBef>
                <a:spcPts val="2500"/>
              </a:spcBef>
              <a:buNone/>
            </a:pPr>
            <a:r>
              <a:rPr lang="pt-BR" sz="1400" b="1"/>
              <a:t>Funções dos Epitélios</a:t>
            </a:r>
          </a:p>
          <a:p>
            <a:pPr marL="0" lvl="1" indent="0">
              <a:buNone/>
            </a:pPr>
            <a:r>
              <a:rPr lang="pt-BR" sz="1400"/>
              <a:t>Os epitélios desempenham funções essenciais como absorção, secreção e proteção, dependendo de sua localização no corpo.</a:t>
            </a:r>
          </a:p>
        </p:txBody>
      </p:sp>
      <p:pic>
        <p:nvPicPr>
          <p:cNvPr id="5" name="Imagem 4">
            <a:extLst>
              <a:ext uri="{FF2B5EF4-FFF2-40B4-BE49-F238E27FC236}">
                <a16:creationId xmlns:a16="http://schemas.microsoft.com/office/drawing/2014/main" id="{144E39FB-A93E-BC6D-8FBA-82D753827D6A}"/>
              </a:ext>
            </a:extLst>
          </p:cNvPr>
          <p:cNvPicPr>
            <a:picLocks noChangeAspect="1"/>
          </p:cNvPicPr>
          <p:nvPr/>
        </p:nvPicPr>
        <p:blipFill>
          <a:blip r:embed="rId3"/>
          <a:stretch>
            <a:fillRect/>
          </a:stretch>
        </p:blipFill>
        <p:spPr>
          <a:xfrm>
            <a:off x="5174563" y="594360"/>
            <a:ext cx="6846158" cy="5927210"/>
          </a:xfrm>
          <a:prstGeom prst="rect">
            <a:avLst/>
          </a:prstGeom>
        </p:spPr>
      </p:pic>
    </p:spTree>
    <p:extLst>
      <p:ext uri="{BB962C8B-B14F-4D97-AF65-F5344CB8AC3E}">
        <p14:creationId xmlns:p14="http://schemas.microsoft.com/office/powerpoint/2010/main" val="362256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E088C511-0856-63CF-56C9-407FFE1903B0}"/>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sz="4100" b="1" kern="1200">
                <a:solidFill>
                  <a:schemeClr val="tx1"/>
                </a:solidFill>
                <a:latin typeface="+mj-lt"/>
                <a:ea typeface="+mj-ea"/>
                <a:cs typeface="+mj-cs"/>
              </a:rPr>
              <a:t>Funções do tecido epitelial de revestimento</a:t>
            </a:r>
          </a:p>
        </p:txBody>
      </p:sp>
      <p:pic>
        <p:nvPicPr>
          <p:cNvPr id="5" name="Espaço Reservado para Conteúdo 4" descr="Ilustração de bicamada fosfolipídica 3d, criada com o software C4D.">
            <a:extLst>
              <a:ext uri="{FF2B5EF4-FFF2-40B4-BE49-F238E27FC236}">
                <a16:creationId xmlns:a16="http://schemas.microsoft.com/office/drawing/2014/main" id="{43F795A5-B2CC-4A3D-9D67-48067C2327CF}"/>
              </a:ext>
            </a:extLst>
          </p:cNvPr>
          <p:cNvPicPr>
            <a:picLocks noGrp="1" noChangeAspect="1"/>
          </p:cNvPicPr>
          <p:nvPr>
            <p:ph sz="half" idx="1"/>
          </p:nvPr>
        </p:nvPicPr>
        <p:blipFill>
          <a:blip r:embed="rId3"/>
          <a:srcRect l="21668" r="24094" b="1"/>
          <a:stretch>
            <a:fillRect/>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ço Reservado para Conteúdo 3">
            <a:extLst>
              <a:ext uri="{FF2B5EF4-FFF2-40B4-BE49-F238E27FC236}">
                <a16:creationId xmlns:a16="http://schemas.microsoft.com/office/drawing/2014/main" id="{3064A68A-F5EF-1B31-EB7F-43EBC396655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rmAutofit/>
          </a:bodyPr>
          <a:lstStyle/>
          <a:p>
            <a:pPr marL="0" indent="0">
              <a:spcBef>
                <a:spcPts val="2500"/>
              </a:spcBef>
              <a:buNone/>
            </a:pPr>
            <a:r>
              <a:rPr lang="pt-BR" sz="1400" b="1"/>
              <a:t>Proteção contra Patógenos</a:t>
            </a:r>
          </a:p>
          <a:p>
            <a:pPr marL="0" lvl="1" indent="0">
              <a:buNone/>
            </a:pPr>
            <a:r>
              <a:rPr lang="pt-BR" sz="1400"/>
              <a:t>O tecido epitelial protege contra abrasões e a entrada de patógenos, funcionando como uma barreira essencial para o corpo.</a:t>
            </a:r>
          </a:p>
          <a:p>
            <a:pPr marL="0" indent="0">
              <a:spcBef>
                <a:spcPts val="2500"/>
              </a:spcBef>
              <a:buNone/>
            </a:pPr>
            <a:r>
              <a:rPr lang="pt-BR" sz="1400" b="1"/>
              <a:t>Secreção de Substâncias</a:t>
            </a:r>
          </a:p>
          <a:p>
            <a:pPr marL="0" lvl="1" indent="0">
              <a:buNone/>
            </a:pPr>
            <a:r>
              <a:rPr lang="pt-BR" sz="1400"/>
              <a:t>O epitélio também é responsável pela secreção de várias substâncias, incluindo enzimas e hormônios, que são cruciais para a função corporal.</a:t>
            </a:r>
          </a:p>
          <a:p>
            <a:pPr marL="0" indent="0">
              <a:spcBef>
                <a:spcPts val="2500"/>
              </a:spcBef>
              <a:buNone/>
            </a:pPr>
            <a:r>
              <a:rPr lang="pt-BR" sz="1400" b="1"/>
              <a:t>Absorção de Nutrientes</a:t>
            </a:r>
          </a:p>
          <a:p>
            <a:pPr marL="0" lvl="1" indent="0">
              <a:buNone/>
            </a:pPr>
            <a:r>
              <a:rPr lang="pt-BR" sz="1400"/>
              <a:t>A estrutura do tecido epitelial permite a absorção eficiente de nutrientes, essencial para a nutrição e a homeostase.</a:t>
            </a:r>
          </a:p>
        </p:txBody>
      </p:sp>
    </p:spTree>
    <p:extLst>
      <p:ext uri="{BB962C8B-B14F-4D97-AF65-F5344CB8AC3E}">
        <p14:creationId xmlns:p14="http://schemas.microsoft.com/office/powerpoint/2010/main" val="3519385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F4653B0B-F015-9313-A165-93690FEAAF10}"/>
              </a:ext>
            </a:extLst>
          </p:cNvPr>
          <p:cNvSpPr>
            <a:spLocks noGrp="1"/>
          </p:cNvSpPr>
          <p:nvPr>
            <p:ph type="ctrTitle"/>
          </p:nvPr>
        </p:nvSpPr>
        <p:spPr>
          <a:xfrm>
            <a:off x="521208" y="1211766"/>
            <a:ext cx="7237052" cy="4727988"/>
          </a:xfrm>
        </p:spPr>
        <p:txBody>
          <a:bodyPr anchor="b">
            <a:normAutofit/>
          </a:bodyPr>
          <a:lstStyle/>
          <a:p>
            <a:r>
              <a:rPr lang="pt-BR" sz="7400"/>
              <a:t>Tecido Epitelial Glandular</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4384988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CE680AA9-8E14-D579-E8A0-46490A9321BB}"/>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Características das glândulas</a:t>
            </a:r>
          </a:p>
        </p:txBody>
      </p:sp>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Espaço Reservado para Conteúdo 3">
            <a:extLst>
              <a:ext uri="{FF2B5EF4-FFF2-40B4-BE49-F238E27FC236}">
                <a16:creationId xmlns:a16="http://schemas.microsoft.com/office/drawing/2014/main" id="{DAB98224-BA77-B5E9-1967-0E91E5815C7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15324" y="2578608"/>
            <a:ext cx="5752419" cy="3767328"/>
          </a:xfrm>
        </p:spPr>
        <p:txBody>
          <a:bodyPr>
            <a:normAutofit/>
          </a:bodyPr>
          <a:lstStyle/>
          <a:p>
            <a:pPr marL="0" indent="0">
              <a:spcBef>
                <a:spcPts val="2500"/>
              </a:spcBef>
              <a:buNone/>
            </a:pPr>
            <a:r>
              <a:rPr lang="pt-BR" sz="1400" b="1" dirty="0"/>
              <a:t>Células Epiteliais Especializadas</a:t>
            </a:r>
          </a:p>
          <a:p>
            <a:pPr marL="0" lvl="1" indent="0">
              <a:buNone/>
            </a:pPr>
            <a:r>
              <a:rPr lang="pt-BR" sz="1400" dirty="0"/>
              <a:t>As glândulas são compostas por células epiteliais que possuem funções especializadas, essenciais para a produção de secreções.</a:t>
            </a:r>
          </a:p>
          <a:p>
            <a:pPr marL="0" indent="0">
              <a:spcBef>
                <a:spcPts val="2500"/>
              </a:spcBef>
              <a:buNone/>
            </a:pPr>
            <a:r>
              <a:rPr lang="pt-BR" sz="1400" b="1" dirty="0"/>
              <a:t>Glândulas Endócrinas</a:t>
            </a:r>
          </a:p>
          <a:p>
            <a:pPr marL="0" lvl="1" indent="0">
              <a:buNone/>
            </a:pPr>
            <a:r>
              <a:rPr lang="pt-BR" sz="1400" dirty="0"/>
              <a:t>As glândulas endócrinas liberam hormônios diretamente na corrente sanguínea, desempenhando papéis fundamentais na regulação do corpo.</a:t>
            </a:r>
          </a:p>
          <a:p>
            <a:pPr marL="0" indent="0">
              <a:spcBef>
                <a:spcPts val="2500"/>
              </a:spcBef>
              <a:buNone/>
            </a:pPr>
            <a:r>
              <a:rPr lang="pt-BR" sz="1400" b="1" dirty="0"/>
              <a:t>Glândulas Exócrinas</a:t>
            </a:r>
          </a:p>
          <a:p>
            <a:pPr marL="0" lvl="1" indent="0">
              <a:buNone/>
            </a:pPr>
            <a:r>
              <a:rPr lang="pt-BR" sz="1400" dirty="0"/>
              <a:t>As glândulas exócrinas secretam substâncias através de ductos, desempenhando funções importantes na digestão e na lubrificação.</a:t>
            </a:r>
          </a:p>
        </p:txBody>
      </p:sp>
      <p:sp>
        <p:nvSpPr>
          <p:cNvPr id="6" name="Espaço Reservado para Conteúdo 5">
            <a:extLst>
              <a:ext uri="{FF2B5EF4-FFF2-40B4-BE49-F238E27FC236}">
                <a16:creationId xmlns:a16="http://schemas.microsoft.com/office/drawing/2014/main" id="{581E4E65-F8A7-B232-1B44-7F04CC2B8F7D}"/>
              </a:ext>
            </a:extLst>
          </p:cNvPr>
          <p:cNvSpPr>
            <a:spLocks noGrp="1"/>
          </p:cNvSpPr>
          <p:nvPr>
            <p:ph sz="half" idx="1"/>
          </p:nvPr>
        </p:nvSpPr>
        <p:spPr/>
        <p:txBody>
          <a:bodyPr/>
          <a:lstStyle/>
          <a:p>
            <a:endParaRPr lang="pt-BR"/>
          </a:p>
        </p:txBody>
      </p:sp>
      <p:pic>
        <p:nvPicPr>
          <p:cNvPr id="8" name="Imagem 7">
            <a:extLst>
              <a:ext uri="{FF2B5EF4-FFF2-40B4-BE49-F238E27FC236}">
                <a16:creationId xmlns:a16="http://schemas.microsoft.com/office/drawing/2014/main" id="{18B524F9-4349-73C2-313A-108CF9833466}"/>
              </a:ext>
            </a:extLst>
          </p:cNvPr>
          <p:cNvPicPr>
            <a:picLocks noChangeAspect="1"/>
          </p:cNvPicPr>
          <p:nvPr/>
        </p:nvPicPr>
        <p:blipFill>
          <a:blip r:embed="rId3"/>
          <a:stretch>
            <a:fillRect/>
          </a:stretch>
        </p:blipFill>
        <p:spPr>
          <a:xfrm>
            <a:off x="293451" y="2441448"/>
            <a:ext cx="5394117" cy="4098264"/>
          </a:xfrm>
          <a:prstGeom prst="rect">
            <a:avLst/>
          </a:prstGeom>
        </p:spPr>
      </p:pic>
    </p:spTree>
    <p:extLst>
      <p:ext uri="{BB962C8B-B14F-4D97-AF65-F5344CB8AC3E}">
        <p14:creationId xmlns:p14="http://schemas.microsoft.com/office/powerpoint/2010/main" val="37423222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43C9B5D-741F-83A7-2166-D90BF97A939C}"/>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Funções do tecido epitelial glandular</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ço Reservado para Conteúdo 3">
            <a:extLst>
              <a:ext uri="{FF2B5EF4-FFF2-40B4-BE49-F238E27FC236}">
                <a16:creationId xmlns:a16="http://schemas.microsoft.com/office/drawing/2014/main" id="{CA199425-EE2C-EFA3-8DA1-9B7CAC1AE18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rmAutofit/>
          </a:bodyPr>
          <a:lstStyle/>
          <a:p>
            <a:pPr marL="0" indent="0">
              <a:spcBef>
                <a:spcPts val="2500"/>
              </a:spcBef>
              <a:buNone/>
            </a:pPr>
            <a:r>
              <a:rPr lang="pt-BR" sz="1400" b="1"/>
              <a:t>Produção de Hormônios</a:t>
            </a:r>
          </a:p>
          <a:p>
            <a:pPr marL="0" lvl="1" indent="0">
              <a:buNone/>
            </a:pPr>
            <a:r>
              <a:rPr lang="pt-BR" sz="1400"/>
              <a:t>O tecido epitelial glandular é responsável pela produção de hormônios que regulam diversas funções do corpo, como crescimento e metabolismo.</a:t>
            </a:r>
          </a:p>
          <a:p>
            <a:pPr marL="0" indent="0">
              <a:spcBef>
                <a:spcPts val="2500"/>
              </a:spcBef>
              <a:buNone/>
            </a:pPr>
            <a:r>
              <a:rPr lang="pt-BR" sz="1400" b="1"/>
              <a:t>Produção de Enzimas</a:t>
            </a:r>
          </a:p>
          <a:p>
            <a:pPr marL="0" lvl="1" indent="0">
              <a:buNone/>
            </a:pPr>
            <a:r>
              <a:rPr lang="pt-BR" sz="1400"/>
              <a:t>As glândulas também secretam enzimas essenciais que auxiliam na digestão e metabolismo, ajudando na quebra de nutrientes.</a:t>
            </a:r>
          </a:p>
          <a:p>
            <a:pPr marL="0" indent="0">
              <a:spcBef>
                <a:spcPts val="2500"/>
              </a:spcBef>
              <a:buNone/>
            </a:pPr>
            <a:r>
              <a:rPr lang="pt-BR" sz="1400" b="1"/>
              <a:t>Resposta Imunológica</a:t>
            </a:r>
          </a:p>
          <a:p>
            <a:pPr marL="0" lvl="1" indent="0">
              <a:buNone/>
            </a:pPr>
            <a:r>
              <a:rPr lang="pt-BR" sz="1400"/>
              <a:t>As secreções glandulares têm um papel vital na resposta imunológica, ajudando o organismo a combater infecções e doenças.</a:t>
            </a:r>
          </a:p>
        </p:txBody>
      </p:sp>
      <p:pic>
        <p:nvPicPr>
          <p:cNvPr id="5" name="Espaço Reservado para Conteúdo 4" descr="Examine o crescimento celular em um tubo de ensaio.">
            <a:extLst>
              <a:ext uri="{FF2B5EF4-FFF2-40B4-BE49-F238E27FC236}">
                <a16:creationId xmlns:a16="http://schemas.microsoft.com/office/drawing/2014/main" id="{F08D79E2-1542-417F-9F71-DA6680ABFB86}"/>
              </a:ext>
            </a:extLst>
          </p:cNvPr>
          <p:cNvPicPr>
            <a:picLocks noGrp="1" noChangeAspect="1"/>
          </p:cNvPicPr>
          <p:nvPr>
            <p:ph sz="half" idx="1"/>
          </p:nvPr>
        </p:nvPicPr>
        <p:blipFill>
          <a:blip r:embed="rId3"/>
          <a:srcRect l="23846" r="32523"/>
          <a:stretch>
            <a:fillRect/>
          </a:stretch>
        </p:blipFill>
        <p:spPr>
          <a:xfrm>
            <a:off x="7586236" y="508090"/>
            <a:ext cx="4081805" cy="5846990"/>
          </a:xfrm>
          <a:prstGeom prst="rect">
            <a:avLst/>
          </a:prstGeom>
        </p:spPr>
      </p:pic>
    </p:spTree>
    <p:extLst>
      <p:ext uri="{BB962C8B-B14F-4D97-AF65-F5344CB8AC3E}">
        <p14:creationId xmlns:p14="http://schemas.microsoft.com/office/powerpoint/2010/main" val="3383395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0" name="Freeform: Shape 9">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845" y="3079474"/>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ítulo 1">
            <a:extLst>
              <a:ext uri="{FF2B5EF4-FFF2-40B4-BE49-F238E27FC236}">
                <a16:creationId xmlns:a16="http://schemas.microsoft.com/office/drawing/2014/main" id="{B2E3B796-2766-EC93-EF06-F46765B993CC}"/>
              </a:ext>
            </a:extLst>
          </p:cNvPr>
          <p:cNvSpPr>
            <a:spLocks noGrp="1"/>
          </p:cNvSpPr>
          <p:nvPr>
            <p:ph type="title"/>
          </p:nvPr>
        </p:nvSpPr>
        <p:spPr>
          <a:xfrm>
            <a:off x="521208" y="1325880"/>
            <a:ext cx="11155680" cy="1408176"/>
          </a:xfrm>
        </p:spPr>
        <p:txBody>
          <a:bodyPr anchor="b">
            <a:normAutofit/>
          </a:bodyPr>
          <a:lstStyle/>
          <a:p>
            <a:r>
              <a:rPr lang="pt-BR" sz="6800"/>
              <a:t>Conclusão</a:t>
            </a:r>
          </a:p>
        </p:txBody>
      </p:sp>
      <p:graphicFrame>
        <p:nvGraphicFramePr>
          <p:cNvPr id="11" name="Espaço Reservado para Conteúdo 2">
            <a:extLst>
              <a:ext uri="{FF2B5EF4-FFF2-40B4-BE49-F238E27FC236}">
                <a16:creationId xmlns:a16="http://schemas.microsoft.com/office/drawing/2014/main" id="{77815453-F45A-3867-EE47-35799850AF35}"/>
              </a:ext>
            </a:extLst>
          </p:cNvPr>
          <p:cNvGraphicFramePr>
            <a:graphicFrameLocks noGrp="1"/>
          </p:cNvGraphicFramePr>
          <p:nvPr>
            <p:ph idx="1"/>
            <p:extLst>
              <p:ext uri="{D42A27DB-BD31-4B8C-83A1-F6EECF244321}">
                <p14:modId xmlns:p14="http://schemas.microsoft.com/office/powerpoint/2010/main" val="1648965317"/>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21208" y="3785616"/>
          <a:ext cx="11155680" cy="246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1796743"/>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TotalTime>
  <Words>1467</Words>
  <Application>Microsoft Office PowerPoint</Application>
  <PresentationFormat>Widescreen</PresentationFormat>
  <Paragraphs>112</Paragraphs>
  <Slides>16</Slides>
  <Notes>16</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16</vt:i4>
      </vt:variant>
    </vt:vector>
  </HeadingPairs>
  <TitlesOfParts>
    <vt:vector size="20" baseType="lpstr">
      <vt:lpstr>Aptos</vt:lpstr>
      <vt:lpstr>Arial</vt:lpstr>
      <vt:lpstr>Bierstadt</vt:lpstr>
      <vt:lpstr>GestaltVTI</vt:lpstr>
      <vt:lpstr>Histologia Animal: Estrutura e Função dos Tecidos com Ênfase no Tecido Epitelial</vt:lpstr>
      <vt:lpstr>Itens da Agenda</vt:lpstr>
      <vt:lpstr>Introdução à Histologia Animal</vt:lpstr>
      <vt:lpstr>Definição e importância da histologia</vt:lpstr>
      <vt:lpstr>Classificação dos tecidos animais</vt:lpstr>
      <vt:lpstr>Características e Funções dos Tecidos</vt:lpstr>
      <vt:lpstr>Estrutura celular de cada tipo de tecido</vt:lpstr>
      <vt:lpstr>Funções específicas de cada tecido</vt:lpstr>
      <vt:lpstr>Tecido Epitelial de Revestimento</vt:lpstr>
      <vt:lpstr>Características das células epiteliais</vt:lpstr>
      <vt:lpstr>Tipos de epitélios de revestimento</vt:lpstr>
      <vt:lpstr>Funções do tecido epitelial de revestimento</vt:lpstr>
      <vt:lpstr>Tecido Epitelial Glandular</vt:lpstr>
      <vt:lpstr>Características das glândulas</vt:lpstr>
      <vt:lpstr>Funções do tecido epitelial glandular</vt:lpstr>
      <vt:lpstr>Conclusão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José Marcondes Gomes Felix</dc:creator>
  <cp:lastModifiedBy>José Marcondes Gomes Felix</cp:lastModifiedBy>
  <cp:revision>1</cp:revision>
  <dcterms:created xsi:type="dcterms:W3CDTF">2025-06-13T13:42:00Z</dcterms:created>
  <dcterms:modified xsi:type="dcterms:W3CDTF">2026-08-06T12:38:27Z</dcterms:modified>
</cp:coreProperties>
</file>